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8"/>
  </p:notesMasterIdLst>
  <p:sldIdLst>
    <p:sldId id="256" r:id="rId2"/>
    <p:sldId id="319" r:id="rId3"/>
    <p:sldId id="258" r:id="rId4"/>
    <p:sldId id="283" r:id="rId5"/>
    <p:sldId id="274" r:id="rId6"/>
    <p:sldId id="275" r:id="rId7"/>
    <p:sldId id="276" r:id="rId8"/>
    <p:sldId id="273" r:id="rId9"/>
    <p:sldId id="291" r:id="rId10"/>
    <p:sldId id="292" r:id="rId11"/>
    <p:sldId id="293" r:id="rId12"/>
    <p:sldId id="294" r:id="rId13"/>
    <p:sldId id="295" r:id="rId14"/>
    <p:sldId id="286" r:id="rId15"/>
    <p:sldId id="287" r:id="rId16"/>
    <p:sldId id="288" r:id="rId17"/>
    <p:sldId id="263" r:id="rId18"/>
    <p:sldId id="264" r:id="rId19"/>
    <p:sldId id="310" r:id="rId20"/>
    <p:sldId id="311" r:id="rId21"/>
    <p:sldId id="334" r:id="rId22"/>
    <p:sldId id="331" r:id="rId23"/>
    <p:sldId id="316" r:id="rId24"/>
    <p:sldId id="312" r:id="rId25"/>
    <p:sldId id="324" r:id="rId26"/>
    <p:sldId id="325" r:id="rId27"/>
    <p:sldId id="326" r:id="rId28"/>
    <p:sldId id="335" r:id="rId29"/>
    <p:sldId id="327" r:id="rId30"/>
    <p:sldId id="313" r:id="rId31"/>
    <p:sldId id="314" r:id="rId32"/>
    <p:sldId id="328" r:id="rId33"/>
    <p:sldId id="333" r:id="rId34"/>
    <p:sldId id="330" r:id="rId35"/>
    <p:sldId id="322" r:id="rId36"/>
    <p:sldId id="323" r:id="rId37"/>
  </p:sldIdLst>
  <p:sldSz cx="9144000" cy="6858000" type="screen4x3"/>
  <p:notesSz cx="6858000" cy="9144000"/>
  <p:custDataLst>
    <p:tags r:id="rId39"/>
  </p:custDataLst>
  <p:defaultTex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Agenda" id="{54F4AD4B-81CD-49AD-8742-8832447B4D95}">
          <p14:sldIdLst>
            <p14:sldId id="256"/>
            <p14:sldId id="319"/>
          </p14:sldIdLst>
        </p14:section>
        <p14:section name="Introduction" id="{6AF076A2-7E16-4886-B8E0-6063D162E63E}">
          <p14:sldIdLst>
            <p14:sldId id="258"/>
            <p14:sldId id="283"/>
            <p14:sldId id="274"/>
            <p14:sldId id="275"/>
            <p14:sldId id="276"/>
            <p14:sldId id="273"/>
            <p14:sldId id="291"/>
            <p14:sldId id="292"/>
            <p14:sldId id="293"/>
            <p14:sldId id="294"/>
            <p14:sldId id="295"/>
            <p14:sldId id="286"/>
            <p14:sldId id="287"/>
            <p14:sldId id="288"/>
          </p14:sldIdLst>
        </p14:section>
        <p14:section name="Linux - History" id="{56A22B55-90B6-4A30-9431-1739D2B1AC8E}">
          <p14:sldIdLst>
            <p14:sldId id="263"/>
            <p14:sldId id="264"/>
          </p14:sldIdLst>
        </p14:section>
        <p14:section name="Digital ocean" id="{D11CBD98-E04F-4069-BE44-1C6A7171C39D}">
          <p14:sldIdLst>
            <p14:sldId id="310"/>
            <p14:sldId id="311"/>
            <p14:sldId id="334"/>
            <p14:sldId id="331"/>
            <p14:sldId id="316"/>
          </p14:sldIdLst>
        </p14:section>
        <p14:section name="Putty" id="{19723318-6EE0-428E-8ED3-92EB9A00ED1E}">
          <p14:sldIdLst/>
        </p14:section>
        <p14:section name="Linux Commands" id="{25104392-77AB-46FE-9CAB-CEE5C026392A}">
          <p14:sldIdLst>
            <p14:sldId id="312"/>
            <p14:sldId id="324"/>
            <p14:sldId id="325"/>
            <p14:sldId id="326"/>
            <p14:sldId id="335"/>
            <p14:sldId id="327"/>
            <p14:sldId id="313"/>
            <p14:sldId id="314"/>
            <p14:sldId id="328"/>
            <p14:sldId id="333"/>
            <p14:sldId id="330"/>
          </p14:sldIdLst>
        </p14:section>
        <p14:section name="Nano" id="{0F3BE7F9-7972-4B8B-A290-06FDB6A040F3}">
          <p14:sldIdLst>
            <p14:sldId id="322"/>
            <p14:sldId id="32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125E5076-3810-47DD-B79F-674D7AD40C01}" styleName="Mørkt layout 1 - Markering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69CF1AB2-1976-4502-BF36-3FF5EA218861}" styleName="Mellemlayout 4 - Markering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6481" autoAdjust="0"/>
    <p:restoredTop sz="94660"/>
  </p:normalViewPr>
  <p:slideViewPr>
    <p:cSldViewPr snapToGrid="0">
      <p:cViewPr varScale="1">
        <p:scale>
          <a:sx n="126" d="100"/>
          <a:sy n="126" d="100"/>
        </p:scale>
        <p:origin x="1768" y="200"/>
      </p:cViewPr>
      <p:guideLst/>
    </p:cSldViewPr>
  </p:slideViewPr>
  <p:notesTextViewPr>
    <p:cViewPr>
      <p:scale>
        <a:sx n="1" d="1"/>
        <a:sy n="1" d="1"/>
      </p:scale>
      <p:origin x="0" y="0"/>
    </p:cViewPr>
  </p:notesTextViewPr>
  <p:sorterViewPr>
    <p:cViewPr>
      <p:scale>
        <a:sx n="140" d="100"/>
        <a:sy n="140" d="100"/>
      </p:scale>
      <p:origin x="0" y="-9784"/>
    </p:cViewPr>
  </p:sorter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notesMaster" Target="notesMasters/notesMaster1.xml"/><Relationship Id="rId39" Type="http://schemas.openxmlformats.org/officeDocument/2006/relationships/tags" Target="tags/tag1.xml"/><Relationship Id="rId40" Type="http://schemas.openxmlformats.org/officeDocument/2006/relationships/presProps" Target="presProps.xml"/><Relationship Id="rId41" Type="http://schemas.openxmlformats.org/officeDocument/2006/relationships/viewProps" Target="viewProps.xml"/><Relationship Id="rId42" Type="http://schemas.openxmlformats.org/officeDocument/2006/relationships/theme" Target="theme/theme1.xml"/><Relationship Id="rId43"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oleObject" Target="file:///C:\Users\tuhe\Documents\Linux\guest635840559981710000.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da-DK"/>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cap="all" baseline="0">
                <a:solidFill>
                  <a:schemeClr val="tx1">
                    <a:lumMod val="65000"/>
                    <a:lumOff val="35000"/>
                  </a:schemeClr>
                </a:solidFill>
                <a:latin typeface="+mn-lt"/>
                <a:ea typeface="+mn-ea"/>
                <a:cs typeface="+mn-cs"/>
              </a:defRPr>
            </a:pPr>
            <a:r>
              <a:rPr lang="en-US" dirty="0">
                <a:solidFill>
                  <a:srgbClr val="00B050"/>
                </a:solidFill>
              </a:rPr>
              <a:t>Market Share Desktop</a:t>
            </a:r>
          </a:p>
        </c:rich>
      </c:tx>
      <c:layout/>
      <c:overlay val="0"/>
      <c:spPr>
        <a:noFill/>
        <a:ln>
          <a:noFill/>
        </a:ln>
        <a:effectLst/>
      </c:spPr>
      <c:txPr>
        <a:bodyPr rot="0" spcFirstLastPara="1" vertOverflow="ellipsis" vert="horz" wrap="square" anchor="ctr" anchorCtr="1"/>
        <a:lstStyle/>
        <a:p>
          <a:pPr>
            <a:defRPr sz="1600" b="1" i="0" u="none" strike="noStrike" kern="1200" cap="all" baseline="0">
              <a:solidFill>
                <a:schemeClr val="tx1">
                  <a:lumMod val="65000"/>
                  <a:lumOff val="35000"/>
                </a:schemeClr>
              </a:solidFill>
              <a:latin typeface="+mn-lt"/>
              <a:ea typeface="+mn-ea"/>
              <a:cs typeface="+mn-cs"/>
            </a:defRPr>
          </a:pPr>
          <a:endParaRPr lang="en-US"/>
        </a:p>
      </c:txPr>
    </c:title>
    <c:autoTitleDeleted val="0"/>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dLbls>
          <c:dLblPos val="outEnd"/>
          <c:showLegendKey val="0"/>
          <c:showVal val="0"/>
          <c:showCatName val="1"/>
          <c:showSerName val="0"/>
          <c:showPercent val="0"/>
          <c:showBubbleSize val="0"/>
          <c:showLeaderLines val="0"/>
        </c:dLbls>
      </c:pie3D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9">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cs:styleClr val="auto"/>
    </cs:fontRef>
    <cs:defRPr sz="1000" b="1" i="0" u="none" strike="noStrike" kern="1200" spc="0" baseline="0"/>
  </cs:dataLabel>
  <cs:dataLabelCallout>
    <cs:lnRef idx="0">
      <cs:styleClr val="auto"/>
    </cs:lnRef>
    <cs:fillRef idx="0"/>
    <cs:effectRef idx="0"/>
    <cs:fontRef idx="minor">
      <cs:styleClr val="auto"/>
    </cs:fontRef>
    <cs:spPr>
      <a:solidFill>
        <a:schemeClr val="lt1"/>
      </a:solidFill>
      <a:ln>
        <a:solidFill>
          <a:schemeClr val="phClr"/>
        </a:solidFill>
      </a:ln>
    </cs:spPr>
    <cs:defRPr sz="100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635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10000"/>
          </a:prstClr>
        </a:outerShdw>
      </a:effectLst>
      <a:scene3d>
        <a:camera prst="orthographicFront"/>
        <a:lightRig rig="threePt" dir="t"/>
      </a:scene3d>
      <a:sp3d>
        <a:bevelT w="127000" h="127000"/>
        <a:bevelB w="127000" h="127000"/>
      </a:sp3d>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cap="all"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dsholder til sidehoved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a-DK"/>
          </a:p>
        </p:txBody>
      </p:sp>
      <p:sp>
        <p:nvSpPr>
          <p:cNvPr id="3" name="Pladsholder til dato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3C45CC5-0747-4922-B612-38BC45EFEF8C}" type="datetimeFigureOut">
              <a:rPr lang="da-DK" smtClean="0"/>
              <a:t>13/09/2016</a:t>
            </a:fld>
            <a:endParaRPr lang="da-DK"/>
          </a:p>
        </p:txBody>
      </p:sp>
      <p:sp>
        <p:nvSpPr>
          <p:cNvPr id="4" name="Pladsholder til slidebillede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da-DK"/>
          </a:p>
        </p:txBody>
      </p:sp>
      <p:sp>
        <p:nvSpPr>
          <p:cNvPr id="5" name="Pladsholder til no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a-DK" smtClean="0"/>
              <a:t>Klik for at redigere i master</a:t>
            </a:r>
          </a:p>
          <a:p>
            <a:pPr lvl="1"/>
            <a:r>
              <a:rPr lang="da-DK" smtClean="0"/>
              <a:t>Andet niveau</a:t>
            </a:r>
          </a:p>
          <a:p>
            <a:pPr lvl="2"/>
            <a:r>
              <a:rPr lang="da-DK" smtClean="0"/>
              <a:t>Tredje niveau</a:t>
            </a:r>
          </a:p>
          <a:p>
            <a:pPr lvl="3"/>
            <a:r>
              <a:rPr lang="da-DK" smtClean="0"/>
              <a:t>Fjerde niveau</a:t>
            </a:r>
          </a:p>
          <a:p>
            <a:pPr lvl="4"/>
            <a:r>
              <a:rPr lang="da-DK" smtClean="0"/>
              <a:t>Femte niveau</a:t>
            </a:r>
            <a:endParaRPr lang="da-DK"/>
          </a:p>
        </p:txBody>
      </p:sp>
      <p:sp>
        <p:nvSpPr>
          <p:cNvPr id="6" name="Pladsholder til sidefod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a-DK"/>
          </a:p>
        </p:txBody>
      </p:sp>
      <p:sp>
        <p:nvSpPr>
          <p:cNvPr id="7" name="Pladsholder til slide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66EDB37-A06B-4400-911F-38FC429DD697}" type="slidenum">
              <a:rPr lang="da-DK" smtClean="0"/>
              <a:t>‹#›</a:t>
            </a:fld>
            <a:endParaRPr lang="da-DK"/>
          </a:p>
        </p:txBody>
      </p:sp>
    </p:spTree>
    <p:extLst>
      <p:ext uri="{BB962C8B-B14F-4D97-AF65-F5344CB8AC3E}">
        <p14:creationId xmlns:p14="http://schemas.microsoft.com/office/powerpoint/2010/main" val="20505031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7.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el og indholdsobjekt">
    <p:spTree>
      <p:nvGrpSpPr>
        <p:cNvPr id="1" name=""/>
        <p:cNvGrpSpPr/>
        <p:nvPr/>
      </p:nvGrpSpPr>
      <p:grpSpPr>
        <a:xfrm>
          <a:off x="0" y="0"/>
          <a:ext cx="0" cy="0"/>
          <a:chOff x="0" y="0"/>
          <a:chExt cx="0" cy="0"/>
        </a:xfrm>
      </p:grpSpPr>
      <p:sp>
        <p:nvSpPr>
          <p:cNvPr id="7" name="Rectangle 7"/>
          <p:cNvSpPr/>
          <p:nvPr/>
        </p:nvSpPr>
        <p:spPr>
          <a:xfrm>
            <a:off x="0" y="0"/>
            <a:ext cx="9148293" cy="6858000"/>
          </a:xfrm>
          <a:prstGeom prst="rect">
            <a:avLst/>
          </a:prstGeom>
          <a:solidFill>
            <a:srgbClr val="00163B"/>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43"/>
          </a:p>
        </p:txBody>
      </p:sp>
      <p:pic>
        <p:nvPicPr>
          <p:cNvPr id="9" name="Picture 1" descr="5fotos.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18502" y="1177144"/>
            <a:ext cx="7644160" cy="1867488"/>
          </a:xfrm>
          <a:prstGeom prst="rect">
            <a:avLst/>
          </a:prstGeom>
        </p:spPr>
      </p:pic>
      <p:pic>
        <p:nvPicPr>
          <p:cNvPr id="10" name="Picture 2" descr="CPH_CBA_Payoff_NEG_CMYK.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8504" y="1058115"/>
            <a:ext cx="6726280" cy="182519"/>
          </a:xfrm>
          <a:prstGeom prst="rect">
            <a:avLst/>
          </a:prstGeom>
        </p:spPr>
      </p:pic>
      <p:sp>
        <p:nvSpPr>
          <p:cNvPr id="20" name="Pladsholder til tekst 19"/>
          <p:cNvSpPr>
            <a:spLocks noGrp="1"/>
          </p:cNvSpPr>
          <p:nvPr>
            <p:ph type="body" sz="quarter" idx="10" hasCustomPrompt="1"/>
          </p:nvPr>
        </p:nvSpPr>
        <p:spPr>
          <a:xfrm>
            <a:off x="1037037" y="3349346"/>
            <a:ext cx="6807746" cy="722166"/>
          </a:xfrm>
          <a:prstGeom prst="rect">
            <a:avLst/>
          </a:prstGeom>
          <a:ln>
            <a:noFill/>
          </a:ln>
        </p:spPr>
        <p:txBody>
          <a:bodyPr/>
          <a:lstStyle>
            <a:lvl1pPr>
              <a:buNone/>
              <a:defRPr sz="2485">
                <a:solidFill>
                  <a:srgbClr val="FBB040"/>
                </a:solidFill>
              </a:defRPr>
            </a:lvl1pPr>
            <a:lvl2pPr>
              <a:buNone/>
              <a:defRPr/>
            </a:lvl2pPr>
            <a:lvl3pPr>
              <a:buNone/>
              <a:defRPr/>
            </a:lvl3pPr>
          </a:lstStyle>
          <a:p>
            <a:pPr lvl="0"/>
            <a:r>
              <a:rPr lang="da-DK" dirty="0" smtClean="0"/>
              <a:t>Tilføj titel</a:t>
            </a:r>
            <a:endParaRPr lang="da-DK" dirty="0"/>
          </a:p>
        </p:txBody>
      </p:sp>
      <p:sp>
        <p:nvSpPr>
          <p:cNvPr id="22" name="Pladsholder til tekst 21"/>
          <p:cNvSpPr>
            <a:spLocks noGrp="1"/>
          </p:cNvSpPr>
          <p:nvPr>
            <p:ph type="body" sz="quarter" idx="11" hasCustomPrompt="1"/>
          </p:nvPr>
        </p:nvSpPr>
        <p:spPr>
          <a:xfrm>
            <a:off x="1037036" y="4073776"/>
            <a:ext cx="6816159" cy="2103159"/>
          </a:xfrm>
          <a:prstGeom prst="rect">
            <a:avLst/>
          </a:prstGeom>
        </p:spPr>
        <p:txBody>
          <a:bodyPr/>
          <a:lstStyle>
            <a:lvl1pPr>
              <a:buNone/>
              <a:defRPr sz="966" baseline="0">
                <a:solidFill>
                  <a:srgbClr val="FFFFFF"/>
                </a:solidFill>
              </a:defRPr>
            </a:lvl1pPr>
          </a:lstStyle>
          <a:p>
            <a:pPr lvl="0"/>
            <a:r>
              <a:rPr lang="da-DK" dirty="0" smtClean="0">
                <a:solidFill>
                  <a:srgbClr val="FFFFFF"/>
                </a:solidFill>
              </a:rPr>
              <a:t>PowerPoint 31.07.2012 [RET DATO]</a:t>
            </a:r>
            <a:endParaRPr lang="da-DK" dirty="0"/>
          </a:p>
        </p:txBody>
      </p:sp>
      <p:pic>
        <p:nvPicPr>
          <p:cNvPr id="11" name="Picture 5" descr="CPHbusinessNEG_RGB.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95542" y="9992"/>
            <a:ext cx="2152751" cy="854039"/>
          </a:xfrm>
          <a:prstGeom prst="rect">
            <a:avLst/>
          </a:prstGeom>
        </p:spPr>
      </p:pic>
    </p:spTree>
    <p:extLst>
      <p:ext uri="{BB962C8B-B14F-4D97-AF65-F5344CB8AC3E}">
        <p14:creationId xmlns:p14="http://schemas.microsoft.com/office/powerpoint/2010/main" val="2739262397"/>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Nyt emne">
    <p:spTree>
      <p:nvGrpSpPr>
        <p:cNvPr id="1" name=""/>
        <p:cNvGrpSpPr/>
        <p:nvPr/>
      </p:nvGrpSpPr>
      <p:grpSpPr>
        <a:xfrm>
          <a:off x="0" y="0"/>
          <a:ext cx="0" cy="0"/>
          <a:chOff x="0" y="0"/>
          <a:chExt cx="0" cy="0"/>
        </a:xfrm>
      </p:grpSpPr>
      <p:sp>
        <p:nvSpPr>
          <p:cNvPr id="3" name="Rectangle 7"/>
          <p:cNvSpPr/>
          <p:nvPr/>
        </p:nvSpPr>
        <p:spPr>
          <a:xfrm>
            <a:off x="0" y="0"/>
            <a:ext cx="9148293" cy="6858000"/>
          </a:xfrm>
          <a:prstGeom prst="rect">
            <a:avLst/>
          </a:prstGeom>
          <a:solidFill>
            <a:srgbClr val="00163B"/>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43"/>
          </a:p>
        </p:txBody>
      </p:sp>
      <p:pic>
        <p:nvPicPr>
          <p:cNvPr id="4" name="Picture 6" descr="3fotos.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18502" y="1200325"/>
            <a:ext cx="6900755" cy="3168687"/>
          </a:xfrm>
          <a:prstGeom prst="rect">
            <a:avLst/>
          </a:prstGeom>
        </p:spPr>
      </p:pic>
      <p:sp>
        <p:nvSpPr>
          <p:cNvPr id="8" name="Pladsholder til tekst 7"/>
          <p:cNvSpPr>
            <a:spLocks noGrp="1"/>
          </p:cNvSpPr>
          <p:nvPr>
            <p:ph type="body" sz="quarter" idx="10" hasCustomPrompt="1"/>
          </p:nvPr>
        </p:nvSpPr>
        <p:spPr>
          <a:xfrm>
            <a:off x="1037189" y="4468600"/>
            <a:ext cx="6982068" cy="717493"/>
          </a:xfrm>
          <a:prstGeom prst="rect">
            <a:avLst/>
          </a:prstGeom>
        </p:spPr>
        <p:txBody>
          <a:bodyPr/>
          <a:lstStyle>
            <a:lvl1pPr>
              <a:buNone/>
              <a:defRPr sz="2485">
                <a:solidFill>
                  <a:srgbClr val="FBB040"/>
                </a:solidFill>
              </a:defRPr>
            </a:lvl1pPr>
          </a:lstStyle>
          <a:p>
            <a:pPr lvl="0"/>
            <a:r>
              <a:rPr lang="da-DK" dirty="0" smtClean="0"/>
              <a:t>Overskrift</a:t>
            </a:r>
            <a:endParaRPr lang="da-DK" dirty="0"/>
          </a:p>
        </p:txBody>
      </p:sp>
      <p:sp>
        <p:nvSpPr>
          <p:cNvPr id="12" name="Pladsholder til tekst 11"/>
          <p:cNvSpPr>
            <a:spLocks noGrp="1"/>
          </p:cNvSpPr>
          <p:nvPr>
            <p:ph type="body" sz="quarter" idx="11" hasCustomPrompt="1"/>
          </p:nvPr>
        </p:nvSpPr>
        <p:spPr>
          <a:xfrm>
            <a:off x="1037037" y="5194508"/>
            <a:ext cx="6982220" cy="1369537"/>
          </a:xfrm>
          <a:prstGeom prst="rect">
            <a:avLst/>
          </a:prstGeom>
        </p:spPr>
        <p:txBody>
          <a:bodyPr/>
          <a:lstStyle>
            <a:lvl1pPr marL="0" indent="0">
              <a:buFontTx/>
              <a:buNone/>
              <a:defRPr baseline="0">
                <a:solidFill>
                  <a:srgbClr val="FFFFFF"/>
                </a:solidFill>
              </a:defRPr>
            </a:lvl1pPr>
          </a:lstStyle>
          <a:p>
            <a:pPr lvl="0"/>
            <a:r>
              <a:rPr lang="da-DK" dirty="0" err="1" smtClean="0"/>
              <a:t>Duis</a:t>
            </a:r>
            <a:r>
              <a:rPr lang="da-DK" dirty="0" smtClean="0"/>
              <a:t> </a:t>
            </a:r>
            <a:r>
              <a:rPr lang="da-DK" dirty="0" err="1" smtClean="0"/>
              <a:t>autem</a:t>
            </a:r>
            <a:r>
              <a:rPr lang="da-DK" dirty="0" smtClean="0"/>
              <a:t> vel </a:t>
            </a:r>
            <a:r>
              <a:rPr lang="da-DK" dirty="0" err="1" smtClean="0"/>
              <a:t>eum</a:t>
            </a:r>
            <a:r>
              <a:rPr lang="da-DK" dirty="0" smtClean="0"/>
              <a:t> </a:t>
            </a:r>
            <a:r>
              <a:rPr lang="da-DK" dirty="0" err="1" smtClean="0"/>
              <a:t>iriure</a:t>
            </a:r>
            <a:r>
              <a:rPr lang="da-DK" dirty="0" smtClean="0"/>
              <a:t> </a:t>
            </a:r>
            <a:r>
              <a:rPr lang="da-DK" dirty="0" err="1" smtClean="0"/>
              <a:t>dolor</a:t>
            </a:r>
            <a:r>
              <a:rPr lang="da-DK" dirty="0" smtClean="0"/>
              <a:t> in </a:t>
            </a:r>
            <a:r>
              <a:rPr lang="da-DK" dirty="0" err="1" smtClean="0"/>
              <a:t>hendrerit</a:t>
            </a:r>
            <a:r>
              <a:rPr lang="da-DK" dirty="0" smtClean="0"/>
              <a:t> in </a:t>
            </a:r>
            <a:r>
              <a:rPr lang="da-DK" dirty="0" err="1" smtClean="0"/>
              <a:t>vulputate</a:t>
            </a:r>
            <a:r>
              <a:rPr lang="da-DK" dirty="0" smtClean="0"/>
              <a:t> </a:t>
            </a:r>
            <a:r>
              <a:rPr lang="da-DK" dirty="0" err="1" smtClean="0"/>
              <a:t>velit</a:t>
            </a:r>
            <a:r>
              <a:rPr lang="da-DK" dirty="0" smtClean="0"/>
              <a:t> </a:t>
            </a:r>
            <a:r>
              <a:rPr lang="da-DK" dirty="0" err="1" smtClean="0"/>
              <a:t>hendrerit</a:t>
            </a:r>
            <a:r>
              <a:rPr lang="da-DK" dirty="0" smtClean="0"/>
              <a:t> in </a:t>
            </a:r>
            <a:r>
              <a:rPr lang="da-DK" dirty="0" err="1" smtClean="0"/>
              <a:t>vulputate</a:t>
            </a:r>
            <a:r>
              <a:rPr lang="da-DK" dirty="0" smtClean="0"/>
              <a:t> </a:t>
            </a:r>
            <a:r>
              <a:rPr lang="da-DK" dirty="0" err="1" smtClean="0"/>
              <a:t>velit</a:t>
            </a:r>
            <a:r>
              <a:rPr lang="da-DK" dirty="0" smtClean="0"/>
              <a:t> </a:t>
            </a:r>
            <a:r>
              <a:rPr lang="da-DK" dirty="0" err="1" smtClean="0"/>
              <a:t>hendrerit</a:t>
            </a:r>
            <a:r>
              <a:rPr lang="da-DK" dirty="0" smtClean="0"/>
              <a:t> in </a:t>
            </a:r>
            <a:r>
              <a:rPr lang="da-DK" dirty="0" err="1" smtClean="0"/>
              <a:t>vulputate</a:t>
            </a:r>
            <a:r>
              <a:rPr lang="da-DK" dirty="0" smtClean="0"/>
              <a:t> </a:t>
            </a:r>
            <a:r>
              <a:rPr lang="da-DK" dirty="0" err="1" smtClean="0"/>
              <a:t>velit</a:t>
            </a:r>
            <a:endParaRPr lang="da-DK" dirty="0"/>
          </a:p>
        </p:txBody>
      </p:sp>
      <p:pic>
        <p:nvPicPr>
          <p:cNvPr id="6" name="Picture 5" descr="CPHbusinessNEG_RGB.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95542" y="9992"/>
            <a:ext cx="2152751" cy="854039"/>
          </a:xfrm>
          <a:prstGeom prst="rect">
            <a:avLst/>
          </a:prstGeom>
        </p:spPr>
      </p:pic>
    </p:spTree>
    <p:extLst>
      <p:ext uri="{BB962C8B-B14F-4D97-AF65-F5344CB8AC3E}">
        <p14:creationId xmlns:p14="http://schemas.microsoft.com/office/powerpoint/2010/main" val="2698628986"/>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Normal side">
    <p:spTree>
      <p:nvGrpSpPr>
        <p:cNvPr id="1" name=""/>
        <p:cNvGrpSpPr/>
        <p:nvPr/>
      </p:nvGrpSpPr>
      <p:grpSpPr>
        <a:xfrm>
          <a:off x="0" y="0"/>
          <a:ext cx="0" cy="0"/>
          <a:chOff x="0" y="0"/>
          <a:chExt cx="0" cy="0"/>
        </a:xfrm>
      </p:grpSpPr>
      <p:sp>
        <p:nvSpPr>
          <p:cNvPr id="6" name="Pladsholder til tekst 5"/>
          <p:cNvSpPr>
            <a:spLocks noGrp="1"/>
          </p:cNvSpPr>
          <p:nvPr>
            <p:ph type="body" sz="quarter" idx="10" hasCustomPrompt="1"/>
          </p:nvPr>
        </p:nvSpPr>
        <p:spPr>
          <a:xfrm>
            <a:off x="510347" y="669693"/>
            <a:ext cx="8086620" cy="1143427"/>
          </a:xfrm>
          <a:prstGeom prst="rect">
            <a:avLst/>
          </a:prstGeom>
        </p:spPr>
        <p:txBody>
          <a:bodyPr/>
          <a:lstStyle>
            <a:lvl1pPr>
              <a:buNone/>
              <a:defRPr sz="2485" b="1" baseline="0">
                <a:solidFill>
                  <a:srgbClr val="FBB040"/>
                </a:solidFill>
              </a:defRPr>
            </a:lvl1pPr>
          </a:lstStyle>
          <a:p>
            <a:pPr lvl="0"/>
            <a:r>
              <a:rPr lang="da-DK" dirty="0" smtClean="0"/>
              <a:t>Skriv titel</a:t>
            </a:r>
            <a:endParaRPr lang="da-DK" dirty="0"/>
          </a:p>
        </p:txBody>
      </p:sp>
      <p:sp>
        <p:nvSpPr>
          <p:cNvPr id="5" name="Pladsholder til indhold 4"/>
          <p:cNvSpPr>
            <a:spLocks noGrp="1"/>
          </p:cNvSpPr>
          <p:nvPr>
            <p:ph sz="quarter" idx="12"/>
          </p:nvPr>
        </p:nvSpPr>
        <p:spPr>
          <a:xfrm>
            <a:off x="510347" y="2116875"/>
            <a:ext cx="8086620" cy="3773393"/>
          </a:xfrm>
          <a:prstGeom prst="rect">
            <a:avLst/>
          </a:prstGeom>
        </p:spPr>
        <p:txBody>
          <a:bodyPr/>
          <a:lstStyle>
            <a:lvl1pPr>
              <a:defRPr sz="1795"/>
            </a:lvl1pPr>
            <a:lvl2pPr>
              <a:defRPr sz="1381"/>
            </a:lvl2pPr>
            <a:lvl3pPr>
              <a:defRPr sz="1381"/>
            </a:lvl3pPr>
            <a:lvl4pPr>
              <a:defRPr sz="1381"/>
            </a:lvl4pPr>
            <a:lvl5pPr>
              <a:defRPr sz="1381"/>
            </a:lvl5pPr>
          </a:lstStyle>
          <a:p>
            <a:pPr lvl="0"/>
            <a:r>
              <a:rPr lang="da-DK" smtClean="0"/>
              <a:t>Rediger typografien i masterens</a:t>
            </a:r>
          </a:p>
          <a:p>
            <a:pPr lvl="1"/>
            <a:r>
              <a:rPr lang="da-DK" smtClean="0"/>
              <a:t>Andet niveau</a:t>
            </a:r>
          </a:p>
          <a:p>
            <a:pPr lvl="2"/>
            <a:r>
              <a:rPr lang="da-DK" smtClean="0"/>
              <a:t>Tredje niveau</a:t>
            </a:r>
          </a:p>
          <a:p>
            <a:pPr lvl="3"/>
            <a:r>
              <a:rPr lang="da-DK" smtClean="0"/>
              <a:t>Fjerde niveau</a:t>
            </a:r>
          </a:p>
          <a:p>
            <a:pPr lvl="4"/>
            <a:r>
              <a:rPr lang="da-DK" smtClean="0"/>
              <a:t>Femte niveau</a:t>
            </a:r>
            <a:endParaRPr lang="da-DK" dirty="0"/>
          </a:p>
        </p:txBody>
      </p:sp>
    </p:spTree>
    <p:extLst>
      <p:ext uri="{BB962C8B-B14F-4D97-AF65-F5344CB8AC3E}">
        <p14:creationId xmlns:p14="http://schemas.microsoft.com/office/powerpoint/2010/main" val="320097043"/>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o indholdsobjekter">
    <p:spTree>
      <p:nvGrpSpPr>
        <p:cNvPr id="1" name=""/>
        <p:cNvGrpSpPr/>
        <p:nvPr/>
      </p:nvGrpSpPr>
      <p:grpSpPr>
        <a:xfrm>
          <a:off x="0" y="0"/>
          <a:ext cx="0" cy="0"/>
          <a:chOff x="0" y="0"/>
          <a:chExt cx="0" cy="0"/>
        </a:xfrm>
      </p:grpSpPr>
      <p:sp>
        <p:nvSpPr>
          <p:cNvPr id="3" name="Pladsholder til indhold 2"/>
          <p:cNvSpPr>
            <a:spLocks noGrp="1"/>
          </p:cNvSpPr>
          <p:nvPr>
            <p:ph sz="half" idx="1"/>
          </p:nvPr>
        </p:nvSpPr>
        <p:spPr>
          <a:xfrm>
            <a:off x="510346" y="2056143"/>
            <a:ext cx="3985454" cy="4070020"/>
          </a:xfrm>
          <a:prstGeom prst="rect">
            <a:avLst/>
          </a:prstGeom>
        </p:spPr>
        <p:txBody>
          <a:bodyPr lIns="99377" tIns="49688" rIns="99377" bIns="49688"/>
          <a:lstStyle>
            <a:lvl1pPr>
              <a:defRPr sz="1795"/>
            </a:lvl1pPr>
            <a:lvl2pPr>
              <a:defRPr sz="1381"/>
            </a:lvl2pPr>
            <a:lvl3pPr>
              <a:defRPr sz="1381"/>
            </a:lvl3pPr>
            <a:lvl4pPr>
              <a:defRPr sz="1381"/>
            </a:lvl4pPr>
            <a:lvl5pPr>
              <a:defRPr sz="1381"/>
            </a:lvl5pPr>
            <a:lvl6pPr>
              <a:defRPr sz="1381"/>
            </a:lvl6pPr>
            <a:lvl7pPr>
              <a:defRPr sz="1381"/>
            </a:lvl7pPr>
            <a:lvl8pPr>
              <a:defRPr sz="1381"/>
            </a:lvl8pPr>
            <a:lvl9pPr>
              <a:defRPr sz="1381"/>
            </a:lvl9pPr>
          </a:lstStyle>
          <a:p>
            <a:pPr lvl="0"/>
            <a:r>
              <a:rPr lang="da-DK" smtClean="0"/>
              <a:t>Rediger typografien i masterens</a:t>
            </a:r>
          </a:p>
          <a:p>
            <a:pPr lvl="1"/>
            <a:r>
              <a:rPr lang="da-DK" smtClean="0"/>
              <a:t>Andet niveau</a:t>
            </a:r>
          </a:p>
          <a:p>
            <a:pPr lvl="2"/>
            <a:r>
              <a:rPr lang="da-DK" smtClean="0"/>
              <a:t>Tredje niveau</a:t>
            </a:r>
          </a:p>
          <a:p>
            <a:pPr lvl="3"/>
            <a:r>
              <a:rPr lang="da-DK" smtClean="0"/>
              <a:t>Fjerde niveau</a:t>
            </a:r>
          </a:p>
          <a:p>
            <a:pPr lvl="4"/>
            <a:r>
              <a:rPr lang="da-DK" smtClean="0"/>
              <a:t>Femte niveau</a:t>
            </a:r>
            <a:endParaRPr lang="da-DK" dirty="0"/>
          </a:p>
        </p:txBody>
      </p:sp>
      <p:sp>
        <p:nvSpPr>
          <p:cNvPr id="4" name="Pladsholder til indhold 3"/>
          <p:cNvSpPr>
            <a:spLocks noGrp="1"/>
          </p:cNvSpPr>
          <p:nvPr>
            <p:ph sz="half" idx="2"/>
          </p:nvPr>
        </p:nvSpPr>
        <p:spPr>
          <a:xfrm>
            <a:off x="4648201" y="2056145"/>
            <a:ext cx="3948767" cy="4070019"/>
          </a:xfrm>
          <a:prstGeom prst="rect">
            <a:avLst/>
          </a:prstGeom>
        </p:spPr>
        <p:txBody>
          <a:bodyPr lIns="99377" tIns="49688" rIns="99377" bIns="49688"/>
          <a:lstStyle>
            <a:lvl1pPr>
              <a:defRPr sz="1795"/>
            </a:lvl1pPr>
            <a:lvl2pPr>
              <a:defRPr sz="1381"/>
            </a:lvl2pPr>
            <a:lvl3pPr>
              <a:defRPr sz="1381"/>
            </a:lvl3pPr>
            <a:lvl4pPr>
              <a:defRPr sz="1381"/>
            </a:lvl4pPr>
            <a:lvl5pPr>
              <a:defRPr sz="1381"/>
            </a:lvl5pPr>
            <a:lvl6pPr>
              <a:defRPr sz="1381"/>
            </a:lvl6pPr>
            <a:lvl7pPr>
              <a:defRPr sz="1381"/>
            </a:lvl7pPr>
            <a:lvl8pPr>
              <a:defRPr sz="1381"/>
            </a:lvl8pPr>
            <a:lvl9pPr>
              <a:defRPr sz="1381"/>
            </a:lvl9pPr>
          </a:lstStyle>
          <a:p>
            <a:pPr lvl="0"/>
            <a:r>
              <a:rPr lang="da-DK" smtClean="0"/>
              <a:t>Rediger typografien i masterens</a:t>
            </a:r>
          </a:p>
          <a:p>
            <a:pPr lvl="1"/>
            <a:r>
              <a:rPr lang="da-DK" smtClean="0"/>
              <a:t>Andet niveau</a:t>
            </a:r>
          </a:p>
          <a:p>
            <a:pPr lvl="2"/>
            <a:r>
              <a:rPr lang="da-DK" smtClean="0"/>
              <a:t>Tredje niveau</a:t>
            </a:r>
          </a:p>
          <a:p>
            <a:pPr lvl="3"/>
            <a:r>
              <a:rPr lang="da-DK" smtClean="0"/>
              <a:t>Fjerde niveau</a:t>
            </a:r>
          </a:p>
          <a:p>
            <a:pPr lvl="4"/>
            <a:r>
              <a:rPr lang="da-DK" smtClean="0"/>
              <a:t>Femte niveau</a:t>
            </a:r>
            <a:endParaRPr lang="da-DK" dirty="0"/>
          </a:p>
        </p:txBody>
      </p:sp>
      <p:sp>
        <p:nvSpPr>
          <p:cNvPr id="8" name="Pladsholder til tekst 5"/>
          <p:cNvSpPr>
            <a:spLocks noGrp="1"/>
          </p:cNvSpPr>
          <p:nvPr>
            <p:ph type="body" sz="quarter" idx="13" hasCustomPrompt="1"/>
          </p:nvPr>
        </p:nvSpPr>
        <p:spPr>
          <a:xfrm>
            <a:off x="510347" y="669693"/>
            <a:ext cx="8086620" cy="1143427"/>
          </a:xfrm>
          <a:prstGeom prst="rect">
            <a:avLst/>
          </a:prstGeom>
        </p:spPr>
        <p:txBody>
          <a:bodyPr/>
          <a:lstStyle>
            <a:lvl1pPr>
              <a:buNone/>
              <a:defRPr sz="2485" b="1" baseline="0">
                <a:solidFill>
                  <a:srgbClr val="FBB040"/>
                </a:solidFill>
              </a:defRPr>
            </a:lvl1pPr>
          </a:lstStyle>
          <a:p>
            <a:pPr lvl="0"/>
            <a:r>
              <a:rPr lang="da-DK" dirty="0" smtClean="0"/>
              <a:t>Skriv titel</a:t>
            </a:r>
            <a:endParaRPr lang="da-DK" dirty="0"/>
          </a:p>
        </p:txBody>
      </p:sp>
    </p:spTree>
    <p:extLst>
      <p:ext uri="{BB962C8B-B14F-4D97-AF65-F5344CB8AC3E}">
        <p14:creationId xmlns:p14="http://schemas.microsoft.com/office/powerpoint/2010/main" val="328830109"/>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ammenligning">
    <p:spTree>
      <p:nvGrpSpPr>
        <p:cNvPr id="1" name=""/>
        <p:cNvGrpSpPr/>
        <p:nvPr/>
      </p:nvGrpSpPr>
      <p:grpSpPr>
        <a:xfrm>
          <a:off x="0" y="0"/>
          <a:ext cx="0" cy="0"/>
          <a:chOff x="0" y="0"/>
          <a:chExt cx="0" cy="0"/>
        </a:xfrm>
      </p:grpSpPr>
      <p:sp>
        <p:nvSpPr>
          <p:cNvPr id="3" name="Pladsholder til tekst 2"/>
          <p:cNvSpPr>
            <a:spLocks noGrp="1"/>
          </p:cNvSpPr>
          <p:nvPr>
            <p:ph type="body" idx="1"/>
          </p:nvPr>
        </p:nvSpPr>
        <p:spPr>
          <a:xfrm>
            <a:off x="510346" y="2029639"/>
            <a:ext cx="3987042" cy="639762"/>
          </a:xfrm>
          <a:prstGeom prst="rect">
            <a:avLst/>
          </a:prstGeom>
        </p:spPr>
        <p:txBody>
          <a:bodyPr lIns="99377" tIns="49688" rIns="99377" bIns="49688" anchor="b"/>
          <a:lstStyle>
            <a:lvl1pPr marL="0" indent="0">
              <a:buNone/>
              <a:defRPr sz="1795" b="1"/>
            </a:lvl1pPr>
            <a:lvl2pPr marL="342962" indent="0">
              <a:buNone/>
              <a:defRPr sz="1519" b="1"/>
            </a:lvl2pPr>
            <a:lvl3pPr marL="685925" indent="0">
              <a:buNone/>
              <a:defRPr sz="1381" b="1"/>
            </a:lvl3pPr>
            <a:lvl4pPr marL="1028888" indent="0">
              <a:buNone/>
              <a:defRPr sz="1174" b="1"/>
            </a:lvl4pPr>
            <a:lvl5pPr marL="1371850" indent="0">
              <a:buNone/>
              <a:defRPr sz="1174" b="1"/>
            </a:lvl5pPr>
            <a:lvl6pPr marL="1714812" indent="0">
              <a:buNone/>
              <a:defRPr sz="1174" b="1"/>
            </a:lvl6pPr>
            <a:lvl7pPr marL="2057775" indent="0">
              <a:buNone/>
              <a:defRPr sz="1174" b="1"/>
            </a:lvl7pPr>
            <a:lvl8pPr marL="2400737" indent="0">
              <a:buNone/>
              <a:defRPr sz="1174" b="1"/>
            </a:lvl8pPr>
            <a:lvl9pPr marL="2743700" indent="0">
              <a:buNone/>
              <a:defRPr sz="1174" b="1"/>
            </a:lvl9pPr>
          </a:lstStyle>
          <a:p>
            <a:pPr lvl="0"/>
            <a:r>
              <a:rPr lang="da-DK" smtClean="0"/>
              <a:t>Rediger typografien i masterens</a:t>
            </a:r>
          </a:p>
        </p:txBody>
      </p:sp>
      <p:sp>
        <p:nvSpPr>
          <p:cNvPr id="4" name="Pladsholder til indhold 3"/>
          <p:cNvSpPr>
            <a:spLocks noGrp="1"/>
          </p:cNvSpPr>
          <p:nvPr>
            <p:ph sz="half" idx="2"/>
          </p:nvPr>
        </p:nvSpPr>
        <p:spPr>
          <a:xfrm>
            <a:off x="510346" y="2669402"/>
            <a:ext cx="3987041" cy="3456762"/>
          </a:xfrm>
          <a:prstGeom prst="rect">
            <a:avLst/>
          </a:prstGeom>
        </p:spPr>
        <p:txBody>
          <a:bodyPr lIns="99377" tIns="49688" rIns="99377" bIns="49688"/>
          <a:lstStyle>
            <a:lvl1pPr>
              <a:defRPr sz="1795"/>
            </a:lvl1pPr>
            <a:lvl2pPr>
              <a:defRPr sz="1381"/>
            </a:lvl2pPr>
            <a:lvl3pPr>
              <a:defRPr sz="1381"/>
            </a:lvl3pPr>
            <a:lvl4pPr>
              <a:defRPr sz="1381"/>
            </a:lvl4pPr>
            <a:lvl5pPr>
              <a:defRPr sz="1381"/>
            </a:lvl5pPr>
            <a:lvl6pPr>
              <a:defRPr sz="1174"/>
            </a:lvl6pPr>
            <a:lvl7pPr>
              <a:defRPr sz="1174"/>
            </a:lvl7pPr>
            <a:lvl8pPr>
              <a:defRPr sz="1174"/>
            </a:lvl8pPr>
            <a:lvl9pPr>
              <a:defRPr sz="1174"/>
            </a:lvl9pPr>
          </a:lstStyle>
          <a:p>
            <a:pPr lvl="0"/>
            <a:r>
              <a:rPr lang="da-DK" smtClean="0"/>
              <a:t>Rediger typografien i masterens</a:t>
            </a:r>
          </a:p>
          <a:p>
            <a:pPr lvl="1"/>
            <a:r>
              <a:rPr lang="da-DK" smtClean="0"/>
              <a:t>Andet niveau</a:t>
            </a:r>
          </a:p>
          <a:p>
            <a:pPr lvl="2"/>
            <a:r>
              <a:rPr lang="da-DK" smtClean="0"/>
              <a:t>Tredje niveau</a:t>
            </a:r>
          </a:p>
          <a:p>
            <a:pPr lvl="3"/>
            <a:r>
              <a:rPr lang="da-DK" smtClean="0"/>
              <a:t>Fjerde niveau</a:t>
            </a:r>
          </a:p>
          <a:p>
            <a:pPr lvl="4"/>
            <a:r>
              <a:rPr lang="da-DK" smtClean="0"/>
              <a:t>Femte niveau</a:t>
            </a:r>
            <a:endParaRPr lang="da-DK" dirty="0"/>
          </a:p>
        </p:txBody>
      </p:sp>
      <p:sp>
        <p:nvSpPr>
          <p:cNvPr id="5" name="Pladsholder til tekst 4"/>
          <p:cNvSpPr>
            <a:spLocks noGrp="1"/>
          </p:cNvSpPr>
          <p:nvPr>
            <p:ph type="body" sz="quarter" idx="3"/>
          </p:nvPr>
        </p:nvSpPr>
        <p:spPr>
          <a:xfrm>
            <a:off x="4645027" y="2029639"/>
            <a:ext cx="3951941" cy="639762"/>
          </a:xfrm>
          <a:prstGeom prst="rect">
            <a:avLst/>
          </a:prstGeom>
        </p:spPr>
        <p:txBody>
          <a:bodyPr lIns="99377" tIns="49688" rIns="99377" bIns="49688" anchor="b"/>
          <a:lstStyle>
            <a:lvl1pPr marL="0" indent="0">
              <a:buNone/>
              <a:defRPr sz="1795" b="1"/>
            </a:lvl1pPr>
            <a:lvl2pPr marL="342962" indent="0">
              <a:buNone/>
              <a:defRPr sz="1519" b="1"/>
            </a:lvl2pPr>
            <a:lvl3pPr marL="685925" indent="0">
              <a:buNone/>
              <a:defRPr sz="1381" b="1"/>
            </a:lvl3pPr>
            <a:lvl4pPr marL="1028888" indent="0">
              <a:buNone/>
              <a:defRPr sz="1174" b="1"/>
            </a:lvl4pPr>
            <a:lvl5pPr marL="1371850" indent="0">
              <a:buNone/>
              <a:defRPr sz="1174" b="1"/>
            </a:lvl5pPr>
            <a:lvl6pPr marL="1714812" indent="0">
              <a:buNone/>
              <a:defRPr sz="1174" b="1"/>
            </a:lvl6pPr>
            <a:lvl7pPr marL="2057775" indent="0">
              <a:buNone/>
              <a:defRPr sz="1174" b="1"/>
            </a:lvl7pPr>
            <a:lvl8pPr marL="2400737" indent="0">
              <a:buNone/>
              <a:defRPr sz="1174" b="1"/>
            </a:lvl8pPr>
            <a:lvl9pPr marL="2743700" indent="0">
              <a:buNone/>
              <a:defRPr sz="1174" b="1"/>
            </a:lvl9pPr>
          </a:lstStyle>
          <a:p>
            <a:pPr lvl="0"/>
            <a:r>
              <a:rPr lang="da-DK" smtClean="0"/>
              <a:t>Rediger typografien i masterens</a:t>
            </a:r>
          </a:p>
        </p:txBody>
      </p:sp>
      <p:sp>
        <p:nvSpPr>
          <p:cNvPr id="6" name="Pladsholder til indhold 5"/>
          <p:cNvSpPr>
            <a:spLocks noGrp="1"/>
          </p:cNvSpPr>
          <p:nvPr>
            <p:ph sz="quarter" idx="4"/>
          </p:nvPr>
        </p:nvSpPr>
        <p:spPr>
          <a:xfrm>
            <a:off x="4645027" y="2669404"/>
            <a:ext cx="3951941" cy="3456761"/>
          </a:xfrm>
          <a:prstGeom prst="rect">
            <a:avLst/>
          </a:prstGeom>
        </p:spPr>
        <p:txBody>
          <a:bodyPr lIns="99377" tIns="49688" rIns="99377" bIns="49688"/>
          <a:lstStyle>
            <a:lvl1pPr>
              <a:defRPr sz="1795"/>
            </a:lvl1pPr>
            <a:lvl2pPr>
              <a:defRPr sz="1381"/>
            </a:lvl2pPr>
            <a:lvl3pPr>
              <a:defRPr sz="1381"/>
            </a:lvl3pPr>
            <a:lvl4pPr>
              <a:defRPr sz="1381"/>
            </a:lvl4pPr>
            <a:lvl5pPr>
              <a:defRPr sz="1381"/>
            </a:lvl5pPr>
            <a:lvl6pPr>
              <a:defRPr sz="1174"/>
            </a:lvl6pPr>
            <a:lvl7pPr>
              <a:defRPr sz="1174"/>
            </a:lvl7pPr>
            <a:lvl8pPr>
              <a:defRPr sz="1174"/>
            </a:lvl8pPr>
            <a:lvl9pPr>
              <a:defRPr sz="1174"/>
            </a:lvl9pPr>
          </a:lstStyle>
          <a:p>
            <a:pPr lvl="0"/>
            <a:r>
              <a:rPr lang="da-DK" smtClean="0"/>
              <a:t>Rediger typografien i masterens</a:t>
            </a:r>
          </a:p>
          <a:p>
            <a:pPr lvl="1"/>
            <a:r>
              <a:rPr lang="da-DK" smtClean="0"/>
              <a:t>Andet niveau</a:t>
            </a:r>
          </a:p>
          <a:p>
            <a:pPr lvl="2"/>
            <a:r>
              <a:rPr lang="da-DK" smtClean="0"/>
              <a:t>Tredje niveau</a:t>
            </a:r>
          </a:p>
          <a:p>
            <a:pPr lvl="3"/>
            <a:r>
              <a:rPr lang="da-DK" smtClean="0"/>
              <a:t>Fjerde niveau</a:t>
            </a:r>
          </a:p>
          <a:p>
            <a:pPr lvl="4"/>
            <a:r>
              <a:rPr lang="da-DK" smtClean="0"/>
              <a:t>Femte niveau</a:t>
            </a:r>
            <a:endParaRPr lang="da-DK" dirty="0"/>
          </a:p>
        </p:txBody>
      </p:sp>
      <p:sp>
        <p:nvSpPr>
          <p:cNvPr id="10" name="Pladsholder til tekst 5"/>
          <p:cNvSpPr>
            <a:spLocks noGrp="1"/>
          </p:cNvSpPr>
          <p:nvPr>
            <p:ph type="body" sz="quarter" idx="13" hasCustomPrompt="1"/>
          </p:nvPr>
        </p:nvSpPr>
        <p:spPr>
          <a:xfrm>
            <a:off x="510347" y="669693"/>
            <a:ext cx="8086620" cy="1143427"/>
          </a:xfrm>
          <a:prstGeom prst="rect">
            <a:avLst/>
          </a:prstGeom>
        </p:spPr>
        <p:txBody>
          <a:bodyPr/>
          <a:lstStyle>
            <a:lvl1pPr>
              <a:buNone/>
              <a:defRPr sz="2485" b="1" baseline="0">
                <a:solidFill>
                  <a:srgbClr val="FBB040"/>
                </a:solidFill>
              </a:defRPr>
            </a:lvl1pPr>
          </a:lstStyle>
          <a:p>
            <a:pPr lvl="0"/>
            <a:r>
              <a:rPr lang="da-DK" dirty="0" smtClean="0"/>
              <a:t>Skriv titel</a:t>
            </a:r>
            <a:endParaRPr lang="da-DK" dirty="0"/>
          </a:p>
        </p:txBody>
      </p:sp>
    </p:spTree>
    <p:extLst>
      <p:ext uri="{BB962C8B-B14F-4D97-AF65-F5344CB8AC3E}">
        <p14:creationId xmlns:p14="http://schemas.microsoft.com/office/powerpoint/2010/main" val="10549388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picTx" preserve="1">
  <p:cSld name="Billede med billedtekst">
    <p:spTree>
      <p:nvGrpSpPr>
        <p:cNvPr id="1" name=""/>
        <p:cNvGrpSpPr/>
        <p:nvPr/>
      </p:nvGrpSpPr>
      <p:grpSpPr>
        <a:xfrm>
          <a:off x="0" y="0"/>
          <a:ext cx="0" cy="0"/>
          <a:chOff x="0" y="0"/>
          <a:chExt cx="0" cy="0"/>
        </a:xfrm>
      </p:grpSpPr>
      <p:sp>
        <p:nvSpPr>
          <p:cNvPr id="2" name="Titel 1"/>
          <p:cNvSpPr>
            <a:spLocks noGrp="1"/>
          </p:cNvSpPr>
          <p:nvPr>
            <p:ph type="title"/>
          </p:nvPr>
        </p:nvSpPr>
        <p:spPr>
          <a:xfrm>
            <a:off x="1792289" y="4800600"/>
            <a:ext cx="5486400" cy="566738"/>
          </a:xfrm>
          <a:prstGeom prst="rect">
            <a:avLst/>
          </a:prstGeom>
        </p:spPr>
        <p:txBody>
          <a:bodyPr lIns="99377" tIns="49688" rIns="99377" bIns="49688" anchor="b"/>
          <a:lstStyle>
            <a:lvl1pPr algn="l">
              <a:defRPr sz="1795" b="1"/>
            </a:lvl1pPr>
          </a:lstStyle>
          <a:p>
            <a:r>
              <a:rPr lang="da-DK" smtClean="0"/>
              <a:t>Klik for at redigere i master</a:t>
            </a:r>
            <a:endParaRPr lang="da-DK" dirty="0"/>
          </a:p>
        </p:txBody>
      </p:sp>
      <p:sp>
        <p:nvSpPr>
          <p:cNvPr id="3" name="Pladsholder til billede 2"/>
          <p:cNvSpPr>
            <a:spLocks noGrp="1"/>
          </p:cNvSpPr>
          <p:nvPr>
            <p:ph type="pic" idx="1"/>
          </p:nvPr>
        </p:nvSpPr>
        <p:spPr>
          <a:xfrm>
            <a:off x="1792289" y="746113"/>
            <a:ext cx="5486400" cy="3981463"/>
          </a:xfrm>
          <a:prstGeom prst="rect">
            <a:avLst/>
          </a:prstGeom>
        </p:spPr>
        <p:txBody>
          <a:bodyPr lIns="99377" tIns="49688" rIns="99377" bIns="49688"/>
          <a:lstStyle>
            <a:lvl1pPr marL="0" indent="0">
              <a:buNone/>
              <a:defRPr sz="2416"/>
            </a:lvl1pPr>
            <a:lvl2pPr marL="342962" indent="0">
              <a:buNone/>
              <a:defRPr sz="2071"/>
            </a:lvl2pPr>
            <a:lvl3pPr marL="685925" indent="0">
              <a:buNone/>
              <a:defRPr sz="1795"/>
            </a:lvl3pPr>
            <a:lvl4pPr marL="1028888" indent="0">
              <a:buNone/>
              <a:defRPr sz="1519"/>
            </a:lvl4pPr>
            <a:lvl5pPr marL="1371850" indent="0">
              <a:buNone/>
              <a:defRPr sz="1519"/>
            </a:lvl5pPr>
            <a:lvl6pPr marL="1714812" indent="0">
              <a:buNone/>
              <a:defRPr sz="1519"/>
            </a:lvl6pPr>
            <a:lvl7pPr marL="2057775" indent="0">
              <a:buNone/>
              <a:defRPr sz="1519"/>
            </a:lvl7pPr>
            <a:lvl8pPr marL="2400737" indent="0">
              <a:buNone/>
              <a:defRPr sz="1519"/>
            </a:lvl8pPr>
            <a:lvl9pPr marL="2743700" indent="0">
              <a:buNone/>
              <a:defRPr sz="1519"/>
            </a:lvl9pPr>
          </a:lstStyle>
          <a:p>
            <a:r>
              <a:rPr lang="da-DK" smtClean="0"/>
              <a:t>Klik på ikonet for at tilføje et billede</a:t>
            </a:r>
            <a:endParaRPr lang="da-DK"/>
          </a:p>
        </p:txBody>
      </p:sp>
      <p:sp>
        <p:nvSpPr>
          <p:cNvPr id="4" name="Pladsholder til tekst 3"/>
          <p:cNvSpPr>
            <a:spLocks noGrp="1"/>
          </p:cNvSpPr>
          <p:nvPr>
            <p:ph type="body" sz="half" idx="2"/>
          </p:nvPr>
        </p:nvSpPr>
        <p:spPr>
          <a:xfrm>
            <a:off x="1792289" y="5367338"/>
            <a:ext cx="5486400" cy="804862"/>
          </a:xfrm>
          <a:prstGeom prst="rect">
            <a:avLst/>
          </a:prstGeom>
        </p:spPr>
        <p:txBody>
          <a:bodyPr lIns="99377" tIns="49688" rIns="99377" bIns="49688"/>
          <a:lstStyle>
            <a:lvl1pPr marL="0" indent="0">
              <a:buNone/>
              <a:defRPr sz="1381"/>
            </a:lvl1pPr>
            <a:lvl2pPr marL="342962" indent="0">
              <a:buNone/>
              <a:defRPr sz="897"/>
            </a:lvl2pPr>
            <a:lvl3pPr marL="685925" indent="0">
              <a:buNone/>
              <a:defRPr sz="759"/>
            </a:lvl3pPr>
            <a:lvl4pPr marL="1028888" indent="0">
              <a:buNone/>
              <a:defRPr sz="690"/>
            </a:lvl4pPr>
            <a:lvl5pPr marL="1371850" indent="0">
              <a:buNone/>
              <a:defRPr sz="690"/>
            </a:lvl5pPr>
            <a:lvl6pPr marL="1714812" indent="0">
              <a:buNone/>
              <a:defRPr sz="690"/>
            </a:lvl6pPr>
            <a:lvl7pPr marL="2057775" indent="0">
              <a:buNone/>
              <a:defRPr sz="690"/>
            </a:lvl7pPr>
            <a:lvl8pPr marL="2400737" indent="0">
              <a:buNone/>
              <a:defRPr sz="690"/>
            </a:lvl8pPr>
            <a:lvl9pPr marL="2743700" indent="0">
              <a:buNone/>
              <a:defRPr sz="690"/>
            </a:lvl9pPr>
          </a:lstStyle>
          <a:p>
            <a:pPr lvl="0"/>
            <a:r>
              <a:rPr lang="da-DK" smtClean="0"/>
              <a:t>Rediger typografien i masterens</a:t>
            </a:r>
          </a:p>
        </p:txBody>
      </p:sp>
    </p:spTree>
    <p:extLst>
      <p:ext uri="{BB962C8B-B14F-4D97-AF65-F5344CB8AC3E}">
        <p14:creationId xmlns:p14="http://schemas.microsoft.com/office/powerpoint/2010/main" val="27136475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cSld name="Titel og indhold">
    <p:spTree>
      <p:nvGrpSpPr>
        <p:cNvPr id="1" name=""/>
        <p:cNvGrpSpPr/>
        <p:nvPr/>
      </p:nvGrpSpPr>
      <p:grpSpPr>
        <a:xfrm>
          <a:off x="0" y="0"/>
          <a:ext cx="0" cy="0"/>
          <a:chOff x="0" y="0"/>
          <a:chExt cx="0" cy="0"/>
        </a:xfrm>
      </p:grpSpPr>
      <p:pic>
        <p:nvPicPr>
          <p:cNvPr id="15" name="Billed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7828360" cy="321164"/>
          </a:xfrm>
          <a:prstGeom prst="rect">
            <a:avLst/>
          </a:prstGeom>
        </p:spPr>
      </p:pic>
      <p:pic>
        <p:nvPicPr>
          <p:cNvPr id="16" name="Billede 15"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39370" y="1971234"/>
            <a:ext cx="1202248" cy="144270"/>
          </a:xfrm>
          <a:prstGeom prst="rect">
            <a:avLst/>
          </a:prstGeom>
        </p:spPr>
      </p:pic>
      <p:sp>
        <p:nvSpPr>
          <p:cNvPr id="17" name="Rektangel 16"/>
          <p:cNvSpPr/>
          <p:nvPr/>
        </p:nvSpPr>
        <p:spPr>
          <a:xfrm>
            <a:off x="0" y="609600"/>
            <a:ext cx="7828360"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ktangel 17"/>
          <p:cNvSpPr/>
          <p:nvPr/>
        </p:nvSpPr>
        <p:spPr>
          <a:xfrm>
            <a:off x="7939371" y="609600"/>
            <a:ext cx="1202248" cy="1368198"/>
          </a:xfrm>
          <a:prstGeom prst="rect">
            <a:avLst/>
          </a:prstGeom>
          <a:solidFill>
            <a:srgbClr val="74A5E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el 1"/>
          <p:cNvSpPr>
            <a:spLocks noGrp="1"/>
          </p:cNvSpPr>
          <p:nvPr>
            <p:ph type="title"/>
          </p:nvPr>
        </p:nvSpPr>
        <p:spPr>
          <a:xfrm>
            <a:off x="510242" y="753228"/>
            <a:ext cx="7210396" cy="1080938"/>
          </a:xfrm>
          <a:prstGeom prst="rect">
            <a:avLst/>
          </a:prstGeom>
        </p:spPr>
        <p:txBody>
          <a:bodyPr/>
          <a:lstStyle>
            <a:lvl1pPr>
              <a:defRPr>
                <a:solidFill>
                  <a:schemeClr val="tx1"/>
                </a:solidFill>
              </a:defRPr>
            </a:lvl1pPr>
          </a:lstStyle>
          <a:p>
            <a:r>
              <a:rPr lang="da-DK" smtClean="0"/>
              <a:t>Klik for at redigere i master</a:t>
            </a:r>
            <a:endParaRPr lang="da-DK"/>
          </a:p>
        </p:txBody>
      </p:sp>
      <p:sp>
        <p:nvSpPr>
          <p:cNvPr id="3" name="Pladsholder til indhold 2"/>
          <p:cNvSpPr>
            <a:spLocks noGrp="1"/>
          </p:cNvSpPr>
          <p:nvPr>
            <p:ph idx="1"/>
          </p:nvPr>
        </p:nvSpPr>
        <p:spPr>
          <a:xfrm>
            <a:off x="510242" y="2336874"/>
            <a:ext cx="7210396" cy="3599316"/>
          </a:xfrm>
          <a:prstGeom prst="rect">
            <a:avLst/>
          </a:prstGeom>
        </p:spPr>
        <p:txBody>
          <a:bodyPr>
            <a:normAutofit/>
          </a:bodyPr>
          <a:lstStyle>
            <a:lvl1pPr latinLnBrk="0">
              <a:defRPr lang="da-DK" sz="1657"/>
            </a:lvl1pPr>
            <a:lvl2pPr latinLnBrk="0">
              <a:defRPr lang="da-DK" sz="1381"/>
            </a:lvl2pPr>
            <a:lvl3pPr latinLnBrk="0">
              <a:defRPr lang="da-DK" sz="1243"/>
            </a:lvl3pPr>
            <a:lvl4pPr latinLnBrk="0">
              <a:defRPr lang="da-DK" sz="1104"/>
            </a:lvl4pPr>
            <a:lvl5pPr latinLnBrk="0">
              <a:defRPr lang="da-DK" sz="1104"/>
            </a:lvl5pPr>
          </a:lstStyle>
          <a:p>
            <a:pPr lvl="0"/>
            <a:r>
              <a:rPr lang="da-DK" smtClean="0"/>
              <a:t>Rediger typografien i masterens</a:t>
            </a:r>
          </a:p>
          <a:p>
            <a:pPr lvl="1"/>
            <a:r>
              <a:rPr lang="da-DK" smtClean="0"/>
              <a:t>Andet niveau</a:t>
            </a:r>
          </a:p>
          <a:p>
            <a:pPr lvl="2"/>
            <a:r>
              <a:rPr lang="da-DK" smtClean="0"/>
              <a:t>Tredje niveau</a:t>
            </a:r>
          </a:p>
          <a:p>
            <a:pPr lvl="3"/>
            <a:r>
              <a:rPr lang="da-DK" smtClean="0"/>
              <a:t>Fjerde niveau</a:t>
            </a:r>
          </a:p>
          <a:p>
            <a:pPr lvl="4"/>
            <a:r>
              <a:rPr lang="da-DK" smtClean="0"/>
              <a:t>Femte niveau</a:t>
            </a:r>
            <a:endParaRPr lang="da-DK"/>
          </a:p>
        </p:txBody>
      </p:sp>
      <p:sp>
        <p:nvSpPr>
          <p:cNvPr id="4" name="Pladsholder til dato 3"/>
          <p:cNvSpPr>
            <a:spLocks noGrp="1"/>
          </p:cNvSpPr>
          <p:nvPr>
            <p:ph type="dt" sz="half" idx="10"/>
          </p:nvPr>
        </p:nvSpPr>
        <p:spPr>
          <a:xfrm>
            <a:off x="7086601" y="6492877"/>
            <a:ext cx="2057400" cy="365125"/>
          </a:xfrm>
          <a:prstGeom prst="rect">
            <a:avLst/>
          </a:prstGeom>
        </p:spPr>
        <p:txBody>
          <a:bodyPr/>
          <a:lstStyle/>
          <a:p>
            <a:fld id="{9CCC74E5-4FD5-435D-B861-CC02D536E1EA}" type="datetimeFigureOut">
              <a:rPr lang="da-DK" smtClean="0"/>
              <a:t>13/09/2016</a:t>
            </a:fld>
            <a:endParaRPr lang="da-DK"/>
          </a:p>
        </p:txBody>
      </p:sp>
      <p:sp>
        <p:nvSpPr>
          <p:cNvPr id="5" name="Pladsholder til sidefod 4"/>
          <p:cNvSpPr>
            <a:spLocks noGrp="1"/>
          </p:cNvSpPr>
          <p:nvPr>
            <p:ph type="ftr" sz="quarter" idx="11"/>
          </p:nvPr>
        </p:nvSpPr>
        <p:spPr>
          <a:xfrm>
            <a:off x="1" y="6435722"/>
            <a:ext cx="5152994" cy="365125"/>
          </a:xfrm>
          <a:prstGeom prst="rect">
            <a:avLst/>
          </a:prstGeom>
        </p:spPr>
        <p:txBody>
          <a:bodyPr/>
          <a:lstStyle/>
          <a:p>
            <a:endParaRPr lang="da-DK"/>
          </a:p>
        </p:txBody>
      </p:sp>
      <p:sp>
        <p:nvSpPr>
          <p:cNvPr id="6" name="Pladsholder til slidenummer 5"/>
          <p:cNvSpPr>
            <a:spLocks noGrp="1"/>
          </p:cNvSpPr>
          <p:nvPr>
            <p:ph type="sldNum" sz="quarter" idx="12"/>
          </p:nvPr>
        </p:nvSpPr>
        <p:spPr>
          <a:xfrm>
            <a:off x="7939370" y="753229"/>
            <a:ext cx="1202248" cy="1090789"/>
          </a:xfrm>
          <a:prstGeom prst="rect">
            <a:avLst/>
          </a:prstGeom>
        </p:spPr>
        <p:txBody>
          <a:bodyPr/>
          <a:lstStyle>
            <a:lvl1pPr>
              <a:defRPr>
                <a:solidFill>
                  <a:schemeClr val="tx1"/>
                </a:solidFill>
              </a:defRPr>
            </a:lvl1pPr>
          </a:lstStyle>
          <a:p>
            <a:fld id="{41348D0D-4D07-4786-A475-090CA522D244}" type="slidenum">
              <a:rPr lang="da-DK" smtClean="0"/>
              <a:t>‹#›</a:t>
            </a:fld>
            <a:endParaRPr lang="da-DK"/>
          </a:p>
        </p:txBody>
      </p:sp>
    </p:spTree>
    <p:extLst>
      <p:ext uri="{BB962C8B-B14F-4D97-AF65-F5344CB8AC3E}">
        <p14:creationId xmlns:p14="http://schemas.microsoft.com/office/powerpoint/2010/main" val="179416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theme" Target="../theme/theme1.xml"/><Relationship Id="rId9"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CPHbusiness_RGB.png"/>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994002" y="10001"/>
            <a:ext cx="2159999" cy="856602"/>
          </a:xfrm>
          <a:prstGeom prst="rect">
            <a:avLst/>
          </a:prstGeom>
        </p:spPr>
      </p:pic>
    </p:spTree>
    <p:extLst>
      <p:ext uri="{BB962C8B-B14F-4D97-AF65-F5344CB8AC3E}">
        <p14:creationId xmlns:p14="http://schemas.microsoft.com/office/powerpoint/2010/main" val="419976646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Lst>
  <p:timing>
    <p:tnLst>
      <p:par>
        <p:cTn id="1" dur="indefinite" restart="never" nodeType="tmRoot"/>
      </p:par>
    </p:tnLst>
  </p:timing>
  <p:txStyles>
    <p:titleStyle>
      <a:lvl1pPr algn="l" defTabSz="342962" rtl="0" eaLnBrk="1" latinLnBrk="0" hangingPunct="1">
        <a:spcBef>
          <a:spcPct val="0"/>
        </a:spcBef>
        <a:buNone/>
        <a:defRPr sz="2485" kern="1200">
          <a:solidFill>
            <a:srgbClr val="FBB040"/>
          </a:solidFill>
          <a:latin typeface="Verdana"/>
          <a:ea typeface="+mj-ea"/>
          <a:cs typeface="Verdana"/>
        </a:defRPr>
      </a:lvl1pPr>
    </p:titleStyle>
    <p:bodyStyle>
      <a:lvl1pPr marL="257222" indent="-257222" algn="l" defTabSz="342962" rtl="0" eaLnBrk="1" latinLnBrk="0" hangingPunct="1">
        <a:spcBef>
          <a:spcPct val="20000"/>
        </a:spcBef>
        <a:buClr>
          <a:srgbClr val="FBB040"/>
        </a:buClr>
        <a:buFont typeface="Wingdings" charset="2"/>
        <a:buChar char="§"/>
        <a:defRPr sz="1243" kern="1200">
          <a:solidFill>
            <a:srgbClr val="00163B"/>
          </a:solidFill>
          <a:latin typeface="Verdana"/>
          <a:ea typeface="+mn-ea"/>
          <a:cs typeface="Verdana"/>
        </a:defRPr>
      </a:lvl1pPr>
      <a:lvl2pPr marL="557314" indent="-214352" algn="l" defTabSz="342962" rtl="0" eaLnBrk="1" latinLnBrk="0" hangingPunct="1">
        <a:spcBef>
          <a:spcPct val="20000"/>
        </a:spcBef>
        <a:buClr>
          <a:srgbClr val="FBB040"/>
        </a:buClr>
        <a:buFont typeface="Wingdings" charset="2"/>
        <a:buChar char="§"/>
        <a:defRPr sz="1243" kern="1200">
          <a:solidFill>
            <a:srgbClr val="00163B"/>
          </a:solidFill>
          <a:latin typeface="Verdana"/>
          <a:ea typeface="+mn-ea"/>
          <a:cs typeface="Verdana"/>
        </a:defRPr>
      </a:lvl2pPr>
      <a:lvl3pPr marL="857406" indent="-171481" algn="l" defTabSz="342962" rtl="0" eaLnBrk="1" latinLnBrk="0" hangingPunct="1">
        <a:spcBef>
          <a:spcPct val="20000"/>
        </a:spcBef>
        <a:buClr>
          <a:srgbClr val="FBB040"/>
        </a:buClr>
        <a:buFont typeface="Wingdings" charset="2"/>
        <a:buChar char="§"/>
        <a:defRPr sz="1243" kern="1200">
          <a:solidFill>
            <a:srgbClr val="00163B"/>
          </a:solidFill>
          <a:latin typeface="Verdana"/>
          <a:ea typeface="+mn-ea"/>
          <a:cs typeface="Verdana"/>
        </a:defRPr>
      </a:lvl3pPr>
      <a:lvl4pPr marL="1200368" indent="-171481" algn="l" defTabSz="342962" rtl="0" eaLnBrk="1" latinLnBrk="0" hangingPunct="1">
        <a:spcBef>
          <a:spcPct val="20000"/>
        </a:spcBef>
        <a:buClr>
          <a:srgbClr val="FBB040"/>
        </a:buClr>
        <a:buFont typeface="Wingdings" charset="2"/>
        <a:buChar char="§"/>
        <a:defRPr sz="1243" kern="1200">
          <a:solidFill>
            <a:srgbClr val="00163B"/>
          </a:solidFill>
          <a:latin typeface="Verdana"/>
          <a:ea typeface="+mn-ea"/>
          <a:cs typeface="Verdana"/>
        </a:defRPr>
      </a:lvl4pPr>
      <a:lvl5pPr marL="1543331" indent="-171481" algn="l" defTabSz="342962" rtl="0" eaLnBrk="1" latinLnBrk="0" hangingPunct="1">
        <a:spcBef>
          <a:spcPct val="20000"/>
        </a:spcBef>
        <a:buClr>
          <a:srgbClr val="FBB040"/>
        </a:buClr>
        <a:buFont typeface="Wingdings" charset="2"/>
        <a:buChar char="§"/>
        <a:defRPr sz="1243" kern="1200">
          <a:solidFill>
            <a:srgbClr val="00163B"/>
          </a:solidFill>
          <a:latin typeface="Verdana"/>
          <a:ea typeface="+mn-ea"/>
          <a:cs typeface="Verdana"/>
        </a:defRPr>
      </a:lvl5pPr>
      <a:lvl6pPr marL="1886294" indent="-171481" algn="l" defTabSz="342962" rtl="0" eaLnBrk="1" latinLnBrk="0" hangingPunct="1">
        <a:spcBef>
          <a:spcPct val="20000"/>
        </a:spcBef>
        <a:buFont typeface="Arial"/>
        <a:buChar char="•"/>
        <a:defRPr sz="1519" kern="1200">
          <a:solidFill>
            <a:schemeClr val="tx1"/>
          </a:solidFill>
          <a:latin typeface="+mn-lt"/>
          <a:ea typeface="+mn-ea"/>
          <a:cs typeface="+mn-cs"/>
        </a:defRPr>
      </a:lvl6pPr>
      <a:lvl7pPr marL="2229256" indent="-171481" algn="l" defTabSz="342962" rtl="0" eaLnBrk="1" latinLnBrk="0" hangingPunct="1">
        <a:spcBef>
          <a:spcPct val="20000"/>
        </a:spcBef>
        <a:buFont typeface="Arial"/>
        <a:buChar char="•"/>
        <a:defRPr sz="1519" kern="1200">
          <a:solidFill>
            <a:schemeClr val="tx1"/>
          </a:solidFill>
          <a:latin typeface="+mn-lt"/>
          <a:ea typeface="+mn-ea"/>
          <a:cs typeface="+mn-cs"/>
        </a:defRPr>
      </a:lvl7pPr>
      <a:lvl8pPr marL="2572218" indent="-171481" algn="l" defTabSz="342962" rtl="0" eaLnBrk="1" latinLnBrk="0" hangingPunct="1">
        <a:spcBef>
          <a:spcPct val="20000"/>
        </a:spcBef>
        <a:buFont typeface="Arial"/>
        <a:buChar char="•"/>
        <a:defRPr sz="1519" kern="1200">
          <a:solidFill>
            <a:schemeClr val="tx1"/>
          </a:solidFill>
          <a:latin typeface="+mn-lt"/>
          <a:ea typeface="+mn-ea"/>
          <a:cs typeface="+mn-cs"/>
        </a:defRPr>
      </a:lvl8pPr>
      <a:lvl9pPr marL="2915180" indent="-171481" algn="l" defTabSz="342962" rtl="0" eaLnBrk="1" latinLnBrk="0" hangingPunct="1">
        <a:spcBef>
          <a:spcPct val="20000"/>
        </a:spcBef>
        <a:buFont typeface="Arial"/>
        <a:buChar char="•"/>
        <a:defRPr sz="1519" kern="1200">
          <a:solidFill>
            <a:schemeClr val="tx1"/>
          </a:solidFill>
          <a:latin typeface="+mn-lt"/>
          <a:ea typeface="+mn-ea"/>
          <a:cs typeface="+mn-cs"/>
        </a:defRPr>
      </a:lvl9pPr>
    </p:bodyStyle>
    <p:otherStyle>
      <a:defPPr>
        <a:defRPr lang="en-US"/>
      </a:defPPr>
      <a:lvl1pPr marL="0" algn="l" defTabSz="342962" rtl="0" eaLnBrk="1" latinLnBrk="0" hangingPunct="1">
        <a:defRPr sz="1381" kern="1200">
          <a:solidFill>
            <a:schemeClr val="tx1"/>
          </a:solidFill>
          <a:latin typeface="+mn-lt"/>
          <a:ea typeface="+mn-ea"/>
          <a:cs typeface="+mn-cs"/>
        </a:defRPr>
      </a:lvl1pPr>
      <a:lvl2pPr marL="342962" algn="l" defTabSz="342962" rtl="0" eaLnBrk="1" latinLnBrk="0" hangingPunct="1">
        <a:defRPr sz="1381" kern="1200">
          <a:solidFill>
            <a:schemeClr val="tx1"/>
          </a:solidFill>
          <a:latin typeface="+mn-lt"/>
          <a:ea typeface="+mn-ea"/>
          <a:cs typeface="+mn-cs"/>
        </a:defRPr>
      </a:lvl2pPr>
      <a:lvl3pPr marL="685925" algn="l" defTabSz="342962" rtl="0" eaLnBrk="1" latinLnBrk="0" hangingPunct="1">
        <a:defRPr sz="1381" kern="1200">
          <a:solidFill>
            <a:schemeClr val="tx1"/>
          </a:solidFill>
          <a:latin typeface="+mn-lt"/>
          <a:ea typeface="+mn-ea"/>
          <a:cs typeface="+mn-cs"/>
        </a:defRPr>
      </a:lvl3pPr>
      <a:lvl4pPr marL="1028888" algn="l" defTabSz="342962" rtl="0" eaLnBrk="1" latinLnBrk="0" hangingPunct="1">
        <a:defRPr sz="1381" kern="1200">
          <a:solidFill>
            <a:schemeClr val="tx1"/>
          </a:solidFill>
          <a:latin typeface="+mn-lt"/>
          <a:ea typeface="+mn-ea"/>
          <a:cs typeface="+mn-cs"/>
        </a:defRPr>
      </a:lvl4pPr>
      <a:lvl5pPr marL="1371850" algn="l" defTabSz="342962" rtl="0" eaLnBrk="1" latinLnBrk="0" hangingPunct="1">
        <a:defRPr sz="1381" kern="1200">
          <a:solidFill>
            <a:schemeClr val="tx1"/>
          </a:solidFill>
          <a:latin typeface="+mn-lt"/>
          <a:ea typeface="+mn-ea"/>
          <a:cs typeface="+mn-cs"/>
        </a:defRPr>
      </a:lvl5pPr>
      <a:lvl6pPr marL="1714812" algn="l" defTabSz="342962" rtl="0" eaLnBrk="1" latinLnBrk="0" hangingPunct="1">
        <a:defRPr sz="1381" kern="1200">
          <a:solidFill>
            <a:schemeClr val="tx1"/>
          </a:solidFill>
          <a:latin typeface="+mn-lt"/>
          <a:ea typeface="+mn-ea"/>
          <a:cs typeface="+mn-cs"/>
        </a:defRPr>
      </a:lvl6pPr>
      <a:lvl7pPr marL="2057775" algn="l" defTabSz="342962" rtl="0" eaLnBrk="1" latinLnBrk="0" hangingPunct="1">
        <a:defRPr sz="1381" kern="1200">
          <a:solidFill>
            <a:schemeClr val="tx1"/>
          </a:solidFill>
          <a:latin typeface="+mn-lt"/>
          <a:ea typeface="+mn-ea"/>
          <a:cs typeface="+mn-cs"/>
        </a:defRPr>
      </a:lvl7pPr>
      <a:lvl8pPr marL="2400737" algn="l" defTabSz="342962" rtl="0" eaLnBrk="1" latinLnBrk="0" hangingPunct="1">
        <a:defRPr sz="1381" kern="1200">
          <a:solidFill>
            <a:schemeClr val="tx1"/>
          </a:solidFill>
          <a:latin typeface="+mn-lt"/>
          <a:ea typeface="+mn-ea"/>
          <a:cs typeface="+mn-cs"/>
        </a:defRPr>
      </a:lvl8pPr>
      <a:lvl9pPr marL="2743700" algn="l" defTabSz="342962" rtl="0" eaLnBrk="1" latinLnBrk="0" hangingPunct="1">
        <a:defRPr sz="1381"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5.png"/></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tiff"/><Relationship Id="rId1" Type="http://schemas.openxmlformats.org/officeDocument/2006/relationships/slideLayout" Target="../slideLayouts/slideLayout3.xml"/><Relationship Id="rId2" Type="http://schemas.openxmlformats.org/officeDocument/2006/relationships/image" Target="../media/image1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s://git-scm.com/download" TargetMode="External"/><Relationship Id="rId3" Type="http://schemas.openxmlformats.org/officeDocument/2006/relationships/image" Target="../media/image1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3.png"/><Relationship Id="rId3" Type="http://schemas.openxmlformats.org/officeDocument/2006/relationships/hyperlink" Target="http://www.nano-editor.org/"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chart" Target="../charts/chart1.xml"/><Relationship Id="rId4" Type="http://schemas.openxmlformats.org/officeDocument/2006/relationships/image" Target="../media/image11.png"/><Relationship Id="rId5" Type="http://schemas.openxmlformats.org/officeDocument/2006/relationships/image" Target="../media/image12.png"/><Relationship Id="rId1" Type="http://schemas.openxmlformats.org/officeDocument/2006/relationships/slideLayout" Target="../slideLayouts/slideLayout3.xml"/><Relationship Id="rId2" Type="http://schemas.openxmlformats.org/officeDocument/2006/relationships/hyperlink" Target="http://marketshare.hitslink.com/"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3.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ladsholder til tekst 3"/>
          <p:cNvSpPr>
            <a:spLocks noGrp="1"/>
          </p:cNvSpPr>
          <p:nvPr>
            <p:ph type="body" sz="quarter" idx="10"/>
          </p:nvPr>
        </p:nvSpPr>
        <p:spPr/>
        <p:txBody>
          <a:bodyPr/>
          <a:lstStyle/>
          <a:p>
            <a:r>
              <a:rPr lang="da-DK" dirty="0" smtClean="0"/>
              <a:t>Operating System Linux – Day 1.</a:t>
            </a:r>
            <a:endParaRPr lang="da-DK" dirty="0"/>
          </a:p>
        </p:txBody>
      </p:sp>
      <p:pic>
        <p:nvPicPr>
          <p:cNvPr id="6" name="Picture 8" descr="https://www3.nd.edu/~ljordan/linux/images/tuxwhitebg.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7503" r="8037"/>
          <a:stretch/>
        </p:blipFill>
        <p:spPr bwMode="auto">
          <a:xfrm>
            <a:off x="3908612" y="1434354"/>
            <a:ext cx="1165289" cy="11120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363084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p:cNvSpPr>
            <a:spLocks noGrp="1"/>
          </p:cNvSpPr>
          <p:nvPr>
            <p:ph type="body" sz="quarter" idx="10"/>
          </p:nvPr>
        </p:nvSpPr>
        <p:spPr/>
        <p:txBody>
          <a:bodyPr/>
          <a:lstStyle/>
          <a:p>
            <a:r>
              <a:rPr lang="da-DK" dirty="0"/>
              <a:t>Processor Management</a:t>
            </a:r>
          </a:p>
        </p:txBody>
      </p:sp>
      <p:sp>
        <p:nvSpPr>
          <p:cNvPr id="3" name="Pladsholder til indhold 2"/>
          <p:cNvSpPr>
            <a:spLocks noGrp="1"/>
          </p:cNvSpPr>
          <p:nvPr>
            <p:ph sz="quarter" idx="12"/>
          </p:nvPr>
        </p:nvSpPr>
        <p:spPr/>
        <p:txBody>
          <a:bodyPr/>
          <a:lstStyle/>
          <a:p>
            <a:pPr marL="0" indent="0">
              <a:spcBef>
                <a:spcPts val="0"/>
              </a:spcBef>
              <a:spcAft>
                <a:spcPts val="1200"/>
              </a:spcAft>
              <a:buNone/>
            </a:pPr>
            <a:r>
              <a:rPr lang="en-US" dirty="0"/>
              <a:t>In multiprogramming environment, OS decides which process gets the processor when and how much time. </a:t>
            </a:r>
            <a:endParaRPr lang="en-US" dirty="0" smtClean="0"/>
          </a:p>
          <a:p>
            <a:pPr marL="0" indent="0">
              <a:spcBef>
                <a:spcPts val="0"/>
              </a:spcBef>
              <a:spcAft>
                <a:spcPts val="1200"/>
              </a:spcAft>
              <a:buNone/>
            </a:pPr>
            <a:r>
              <a:rPr lang="en-US" dirty="0" smtClean="0"/>
              <a:t>This </a:t>
            </a:r>
            <a:r>
              <a:rPr lang="en-US" dirty="0"/>
              <a:t>function is called process scheduling. Operating System does the following activities for processor management.</a:t>
            </a:r>
          </a:p>
          <a:p>
            <a:pPr marL="0" indent="0">
              <a:spcBef>
                <a:spcPts val="0"/>
              </a:spcBef>
              <a:spcAft>
                <a:spcPts val="1200"/>
              </a:spcAft>
              <a:buNone/>
            </a:pPr>
            <a:endParaRPr lang="en-US" dirty="0"/>
          </a:p>
          <a:p>
            <a:pPr>
              <a:spcBef>
                <a:spcPts val="0"/>
              </a:spcBef>
              <a:spcAft>
                <a:spcPts val="1200"/>
              </a:spcAft>
            </a:pPr>
            <a:r>
              <a:rPr lang="en-US" dirty="0"/>
              <a:t>Keeps tracks of processor and status of process. Program responsible for this task is known as traffic controller</a:t>
            </a:r>
            <a:r>
              <a:rPr lang="en-US" dirty="0" smtClean="0"/>
              <a:t>.</a:t>
            </a:r>
            <a:endParaRPr lang="en-US" dirty="0"/>
          </a:p>
          <a:p>
            <a:pPr>
              <a:spcBef>
                <a:spcPts val="0"/>
              </a:spcBef>
              <a:spcAft>
                <a:spcPts val="1200"/>
              </a:spcAft>
            </a:pPr>
            <a:r>
              <a:rPr lang="en-US" dirty="0"/>
              <a:t>Allocates the processor(CPU) to a process</a:t>
            </a:r>
            <a:r>
              <a:rPr lang="en-US" dirty="0" smtClean="0"/>
              <a:t>.</a:t>
            </a:r>
            <a:endParaRPr lang="en-US" dirty="0"/>
          </a:p>
          <a:p>
            <a:pPr>
              <a:spcBef>
                <a:spcPts val="0"/>
              </a:spcBef>
              <a:spcAft>
                <a:spcPts val="1200"/>
              </a:spcAft>
            </a:pPr>
            <a:r>
              <a:rPr lang="en-US" dirty="0"/>
              <a:t>De-allocates processor when processor is no longer required.</a:t>
            </a:r>
            <a:endParaRPr lang="da-DK" dirty="0"/>
          </a:p>
        </p:txBody>
      </p:sp>
    </p:spTree>
    <p:extLst>
      <p:ext uri="{BB962C8B-B14F-4D97-AF65-F5344CB8AC3E}">
        <p14:creationId xmlns:p14="http://schemas.microsoft.com/office/powerpoint/2010/main" val="110848684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p:cNvSpPr>
            <a:spLocks noGrp="1"/>
          </p:cNvSpPr>
          <p:nvPr>
            <p:ph type="body" sz="quarter" idx="10"/>
          </p:nvPr>
        </p:nvSpPr>
        <p:spPr/>
        <p:txBody>
          <a:bodyPr/>
          <a:lstStyle/>
          <a:p>
            <a:r>
              <a:rPr lang="da-DK" dirty="0"/>
              <a:t>Device Management</a:t>
            </a:r>
          </a:p>
        </p:txBody>
      </p:sp>
      <p:sp>
        <p:nvSpPr>
          <p:cNvPr id="3" name="Pladsholder til indhold 2"/>
          <p:cNvSpPr>
            <a:spLocks noGrp="1"/>
          </p:cNvSpPr>
          <p:nvPr>
            <p:ph sz="quarter" idx="12"/>
          </p:nvPr>
        </p:nvSpPr>
        <p:spPr/>
        <p:txBody>
          <a:bodyPr/>
          <a:lstStyle/>
          <a:p>
            <a:pPr marL="0" indent="0">
              <a:buNone/>
            </a:pPr>
            <a:r>
              <a:rPr lang="en-US" dirty="0"/>
              <a:t>OS manages device communication via their respective drivers. Operating System does the following activities for device management.</a:t>
            </a:r>
          </a:p>
          <a:p>
            <a:pPr marL="0" indent="0">
              <a:buNone/>
            </a:pPr>
            <a:endParaRPr lang="en-US" dirty="0"/>
          </a:p>
          <a:p>
            <a:r>
              <a:rPr lang="en-US" dirty="0"/>
              <a:t>Keeps tracks of all devices. Program responsible for this task is known as the I/O controller</a:t>
            </a:r>
            <a:r>
              <a:rPr lang="en-US" dirty="0" smtClean="0"/>
              <a:t>.</a:t>
            </a:r>
            <a:endParaRPr lang="en-US" dirty="0"/>
          </a:p>
          <a:p>
            <a:r>
              <a:rPr lang="en-US" dirty="0"/>
              <a:t>Decides which process gets the device when and for how much time</a:t>
            </a:r>
            <a:r>
              <a:rPr lang="en-US" dirty="0" smtClean="0"/>
              <a:t>.</a:t>
            </a:r>
            <a:endParaRPr lang="en-US" dirty="0"/>
          </a:p>
          <a:p>
            <a:r>
              <a:rPr lang="en-US" dirty="0"/>
              <a:t>Allocates the device in the efficient way</a:t>
            </a:r>
            <a:r>
              <a:rPr lang="en-US" dirty="0" smtClean="0"/>
              <a:t>.</a:t>
            </a:r>
            <a:endParaRPr lang="en-US" dirty="0"/>
          </a:p>
          <a:p>
            <a:r>
              <a:rPr lang="en-US" dirty="0"/>
              <a:t>De-allocates devices.</a:t>
            </a:r>
            <a:endParaRPr lang="da-DK" dirty="0"/>
          </a:p>
        </p:txBody>
      </p:sp>
    </p:spTree>
    <p:extLst>
      <p:ext uri="{BB962C8B-B14F-4D97-AF65-F5344CB8AC3E}">
        <p14:creationId xmlns:p14="http://schemas.microsoft.com/office/powerpoint/2010/main" val="185055239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p:cNvSpPr>
            <a:spLocks noGrp="1"/>
          </p:cNvSpPr>
          <p:nvPr>
            <p:ph type="body" sz="quarter" idx="10"/>
          </p:nvPr>
        </p:nvSpPr>
        <p:spPr/>
        <p:txBody>
          <a:bodyPr/>
          <a:lstStyle/>
          <a:p>
            <a:r>
              <a:rPr lang="da-DK" dirty="0"/>
              <a:t>File Management</a:t>
            </a:r>
          </a:p>
        </p:txBody>
      </p:sp>
      <p:sp>
        <p:nvSpPr>
          <p:cNvPr id="3" name="Pladsholder til indhold 2"/>
          <p:cNvSpPr>
            <a:spLocks noGrp="1"/>
          </p:cNvSpPr>
          <p:nvPr>
            <p:ph sz="quarter" idx="12"/>
          </p:nvPr>
        </p:nvSpPr>
        <p:spPr/>
        <p:txBody>
          <a:bodyPr/>
          <a:lstStyle/>
          <a:p>
            <a:pPr marL="0" indent="0">
              <a:buNone/>
            </a:pPr>
            <a:r>
              <a:rPr lang="en-US" dirty="0"/>
              <a:t>A file system is normally organized into directories for easy navigation and usage. </a:t>
            </a:r>
            <a:endParaRPr lang="en-US" dirty="0" smtClean="0"/>
          </a:p>
          <a:p>
            <a:pPr marL="0" indent="0">
              <a:buNone/>
            </a:pPr>
            <a:r>
              <a:rPr lang="en-US" dirty="0" smtClean="0"/>
              <a:t>These </a:t>
            </a:r>
            <a:r>
              <a:rPr lang="en-US" dirty="0"/>
              <a:t>directories may contain files and other directions. Operating System does the following activities for file management.</a:t>
            </a:r>
          </a:p>
          <a:p>
            <a:pPr marL="0" indent="0">
              <a:buNone/>
            </a:pPr>
            <a:endParaRPr lang="en-US" dirty="0"/>
          </a:p>
          <a:p>
            <a:pPr>
              <a:spcBef>
                <a:spcPts val="0"/>
              </a:spcBef>
              <a:spcAft>
                <a:spcPts val="1200"/>
              </a:spcAft>
            </a:pPr>
            <a:r>
              <a:rPr lang="en-US" dirty="0"/>
              <a:t>Keeps track of information, location, uses, status etc. The collective facilities are often known as file system</a:t>
            </a:r>
            <a:r>
              <a:rPr lang="en-US" dirty="0" smtClean="0"/>
              <a:t>.</a:t>
            </a:r>
            <a:endParaRPr lang="en-US" dirty="0"/>
          </a:p>
          <a:p>
            <a:pPr>
              <a:spcBef>
                <a:spcPts val="0"/>
              </a:spcBef>
              <a:spcAft>
                <a:spcPts val="1200"/>
              </a:spcAft>
            </a:pPr>
            <a:r>
              <a:rPr lang="en-US" dirty="0"/>
              <a:t>Decides who gets the resources</a:t>
            </a:r>
            <a:r>
              <a:rPr lang="en-US" dirty="0" smtClean="0"/>
              <a:t>.</a:t>
            </a:r>
            <a:endParaRPr lang="en-US" dirty="0"/>
          </a:p>
          <a:p>
            <a:pPr>
              <a:spcBef>
                <a:spcPts val="0"/>
              </a:spcBef>
              <a:spcAft>
                <a:spcPts val="1200"/>
              </a:spcAft>
            </a:pPr>
            <a:r>
              <a:rPr lang="en-US" dirty="0"/>
              <a:t>Allocates the resources</a:t>
            </a:r>
            <a:r>
              <a:rPr lang="en-US" dirty="0" smtClean="0"/>
              <a:t>.</a:t>
            </a:r>
            <a:endParaRPr lang="en-US" dirty="0"/>
          </a:p>
          <a:p>
            <a:pPr>
              <a:spcBef>
                <a:spcPts val="0"/>
              </a:spcBef>
              <a:spcAft>
                <a:spcPts val="1200"/>
              </a:spcAft>
            </a:pPr>
            <a:r>
              <a:rPr lang="en-US" dirty="0"/>
              <a:t>De-allocates the resources.</a:t>
            </a:r>
            <a:endParaRPr lang="da-DK" dirty="0"/>
          </a:p>
        </p:txBody>
      </p:sp>
    </p:spTree>
    <p:extLst>
      <p:ext uri="{BB962C8B-B14F-4D97-AF65-F5344CB8AC3E}">
        <p14:creationId xmlns:p14="http://schemas.microsoft.com/office/powerpoint/2010/main" val="140319759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p:cNvSpPr>
            <a:spLocks noGrp="1"/>
          </p:cNvSpPr>
          <p:nvPr>
            <p:ph type="body" sz="quarter" idx="10"/>
          </p:nvPr>
        </p:nvSpPr>
        <p:spPr/>
        <p:txBody>
          <a:bodyPr/>
          <a:lstStyle/>
          <a:p>
            <a:r>
              <a:rPr lang="da-DK" dirty="0" err="1"/>
              <a:t>Other</a:t>
            </a:r>
            <a:r>
              <a:rPr lang="da-DK" dirty="0"/>
              <a:t> </a:t>
            </a:r>
            <a:r>
              <a:rPr lang="da-DK" dirty="0" err="1"/>
              <a:t>Important</a:t>
            </a:r>
            <a:r>
              <a:rPr lang="da-DK" dirty="0"/>
              <a:t> </a:t>
            </a:r>
            <a:r>
              <a:rPr lang="da-DK" dirty="0" err="1"/>
              <a:t>Activities</a:t>
            </a:r>
            <a:endParaRPr lang="da-DK" dirty="0"/>
          </a:p>
        </p:txBody>
      </p:sp>
      <p:sp>
        <p:nvSpPr>
          <p:cNvPr id="3" name="Pladsholder til indhold 2"/>
          <p:cNvSpPr>
            <a:spLocks noGrp="1"/>
          </p:cNvSpPr>
          <p:nvPr>
            <p:ph sz="quarter" idx="12"/>
          </p:nvPr>
        </p:nvSpPr>
        <p:spPr>
          <a:xfrm>
            <a:off x="510347" y="2116875"/>
            <a:ext cx="8086620" cy="4568933"/>
          </a:xfrm>
        </p:spPr>
        <p:txBody>
          <a:bodyPr>
            <a:normAutofit fontScale="92500"/>
          </a:bodyPr>
          <a:lstStyle/>
          <a:p>
            <a:pPr>
              <a:spcBef>
                <a:spcPts val="0"/>
              </a:spcBef>
              <a:spcAft>
                <a:spcPts val="1200"/>
              </a:spcAft>
            </a:pPr>
            <a:r>
              <a:rPr lang="en-US" b="1" dirty="0" smtClean="0"/>
              <a:t>Security</a:t>
            </a:r>
            <a:r>
              <a:rPr lang="en-US" dirty="0"/>
              <a:t/>
            </a:r>
            <a:br>
              <a:rPr lang="en-US" dirty="0"/>
            </a:br>
            <a:r>
              <a:rPr lang="en-US" dirty="0" smtClean="0"/>
              <a:t>By </a:t>
            </a:r>
            <a:r>
              <a:rPr lang="en-US" dirty="0"/>
              <a:t>means of password and similar other techniques, preventing unauthorized access to programs and data.</a:t>
            </a:r>
          </a:p>
          <a:p>
            <a:pPr>
              <a:spcBef>
                <a:spcPts val="0"/>
              </a:spcBef>
              <a:spcAft>
                <a:spcPts val="1200"/>
              </a:spcAft>
            </a:pPr>
            <a:r>
              <a:rPr lang="en-US" b="1" dirty="0"/>
              <a:t>Control over system </a:t>
            </a:r>
            <a:r>
              <a:rPr lang="en-US" b="1" dirty="0" smtClean="0"/>
              <a:t>performance</a:t>
            </a:r>
            <a:r>
              <a:rPr lang="en-US" dirty="0"/>
              <a:t/>
            </a:r>
            <a:br>
              <a:rPr lang="en-US" dirty="0"/>
            </a:br>
            <a:r>
              <a:rPr lang="en-US" dirty="0" smtClean="0"/>
              <a:t>Recording </a:t>
            </a:r>
            <a:r>
              <a:rPr lang="en-US" dirty="0"/>
              <a:t>delays between request for a service and response from the system.</a:t>
            </a:r>
          </a:p>
          <a:p>
            <a:pPr>
              <a:spcBef>
                <a:spcPts val="0"/>
              </a:spcBef>
              <a:spcAft>
                <a:spcPts val="1200"/>
              </a:spcAft>
            </a:pPr>
            <a:r>
              <a:rPr lang="en-US" b="1" dirty="0"/>
              <a:t>Job </a:t>
            </a:r>
            <a:r>
              <a:rPr lang="en-US" b="1" dirty="0" smtClean="0"/>
              <a:t>accounting</a:t>
            </a:r>
            <a:r>
              <a:rPr lang="en-US" dirty="0"/>
              <a:t/>
            </a:r>
            <a:br>
              <a:rPr lang="en-US" dirty="0"/>
            </a:br>
            <a:r>
              <a:rPr lang="en-US" dirty="0" smtClean="0"/>
              <a:t>Keeping </a:t>
            </a:r>
            <a:r>
              <a:rPr lang="en-US" dirty="0"/>
              <a:t>track of time and resources used by various jobs and users.</a:t>
            </a:r>
          </a:p>
          <a:p>
            <a:pPr>
              <a:spcBef>
                <a:spcPts val="0"/>
              </a:spcBef>
              <a:spcAft>
                <a:spcPts val="1200"/>
              </a:spcAft>
            </a:pPr>
            <a:r>
              <a:rPr lang="en-US" b="1" dirty="0"/>
              <a:t>Error detecting </a:t>
            </a:r>
            <a:r>
              <a:rPr lang="en-US" b="1" dirty="0" smtClean="0"/>
              <a:t>aids</a:t>
            </a:r>
            <a:r>
              <a:rPr lang="en-US" dirty="0"/>
              <a:t/>
            </a:r>
            <a:br>
              <a:rPr lang="en-US" dirty="0"/>
            </a:br>
            <a:r>
              <a:rPr lang="en-US" dirty="0" smtClean="0"/>
              <a:t>Production </a:t>
            </a:r>
            <a:r>
              <a:rPr lang="en-US" dirty="0"/>
              <a:t>of dumps, traces, error messages and other debugging and error detecting aids.</a:t>
            </a:r>
          </a:p>
          <a:p>
            <a:pPr>
              <a:spcBef>
                <a:spcPts val="0"/>
              </a:spcBef>
              <a:spcAft>
                <a:spcPts val="1200"/>
              </a:spcAft>
            </a:pPr>
            <a:r>
              <a:rPr lang="en-US" b="1" dirty="0"/>
              <a:t>Coordination between other </a:t>
            </a:r>
            <a:r>
              <a:rPr lang="en-US" b="1" dirty="0" err="1"/>
              <a:t>softwares</a:t>
            </a:r>
            <a:r>
              <a:rPr lang="en-US" b="1" dirty="0"/>
              <a:t> and </a:t>
            </a:r>
            <a:r>
              <a:rPr lang="en-US" b="1" dirty="0" smtClean="0"/>
              <a:t>users</a:t>
            </a:r>
            <a:r>
              <a:rPr lang="en-US" dirty="0"/>
              <a:t/>
            </a:r>
            <a:br>
              <a:rPr lang="en-US" dirty="0"/>
            </a:br>
            <a:r>
              <a:rPr lang="en-US" dirty="0" smtClean="0"/>
              <a:t>Coordination </a:t>
            </a:r>
            <a:r>
              <a:rPr lang="en-US" dirty="0"/>
              <a:t>and assignment of compilers, interpreters, assemblers and other software to the various users of the computer systems</a:t>
            </a:r>
            <a:r>
              <a:rPr lang="en-US" dirty="0" smtClean="0"/>
              <a:t>.</a:t>
            </a:r>
            <a:endParaRPr lang="en-US" dirty="0"/>
          </a:p>
        </p:txBody>
      </p:sp>
    </p:spTree>
    <p:extLst>
      <p:ext uri="{BB962C8B-B14F-4D97-AF65-F5344CB8AC3E}">
        <p14:creationId xmlns:p14="http://schemas.microsoft.com/office/powerpoint/2010/main" val="77278573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p:cNvSpPr>
            <a:spLocks noGrp="1"/>
          </p:cNvSpPr>
          <p:nvPr>
            <p:ph type="body" sz="quarter" idx="10"/>
          </p:nvPr>
        </p:nvSpPr>
        <p:spPr/>
        <p:txBody>
          <a:bodyPr/>
          <a:lstStyle/>
          <a:p>
            <a:r>
              <a:rPr lang="en-US" altLang="da-DK" dirty="0"/>
              <a:t>Operating System Services</a:t>
            </a:r>
            <a:endParaRPr lang="da-DK" dirty="0"/>
          </a:p>
        </p:txBody>
      </p:sp>
      <p:sp>
        <p:nvSpPr>
          <p:cNvPr id="77827" name="Rectangle 3"/>
          <p:cNvSpPr>
            <a:spLocks noGrp="1" noChangeArrowheads="1"/>
          </p:cNvSpPr>
          <p:nvPr>
            <p:ph sz="quarter" idx="12"/>
          </p:nvPr>
        </p:nvSpPr>
        <p:spPr>
          <a:xfrm>
            <a:off x="510347" y="1668142"/>
            <a:ext cx="8086620" cy="3773393"/>
          </a:xfrm>
          <a:noFill/>
          <a:ln/>
          <a:extLst>
            <a:ext uri="{91240B29-F687-4F45-9708-019B960494DF}">
              <a14:hiddenLine xmlns:a14="http://schemas.microsoft.com/office/drawing/2010/main" w="9525" cap="flat" cmpd="sng">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indent="0">
              <a:spcBef>
                <a:spcPts val="0"/>
              </a:spcBef>
              <a:spcAft>
                <a:spcPts val="1200"/>
              </a:spcAft>
              <a:buNone/>
            </a:pPr>
            <a:r>
              <a:rPr lang="en-US" altLang="da-DK" sz="2000" dirty="0"/>
              <a:t>One set of operating-system services provides functions that are helpful to the user:</a:t>
            </a:r>
          </a:p>
          <a:p>
            <a:pPr>
              <a:spcBef>
                <a:spcPts val="0"/>
              </a:spcBef>
            </a:pPr>
            <a:r>
              <a:rPr lang="en-US" altLang="da-DK" b="1" dirty="0"/>
              <a:t>User interface </a:t>
            </a:r>
            <a:r>
              <a:rPr lang="en-US" altLang="da-DK" dirty="0"/>
              <a:t>- Almost all operating systems have a user interface (UI)</a:t>
            </a:r>
          </a:p>
          <a:p>
            <a:pPr lvl="1">
              <a:spcBef>
                <a:spcPts val="0"/>
              </a:spcBef>
            </a:pPr>
            <a:r>
              <a:rPr lang="en-US" altLang="da-DK" dirty="0"/>
              <a:t>Varies between Command-Line (CLI), Graphics User Interface (GUI), Batch</a:t>
            </a:r>
          </a:p>
          <a:p>
            <a:pPr>
              <a:spcBef>
                <a:spcPts val="1200"/>
              </a:spcBef>
              <a:spcAft>
                <a:spcPts val="1200"/>
              </a:spcAft>
            </a:pPr>
            <a:r>
              <a:rPr lang="en-US" altLang="da-DK" b="1" dirty="0"/>
              <a:t>Program execution </a:t>
            </a:r>
            <a:r>
              <a:rPr lang="en-US" altLang="da-DK" dirty="0"/>
              <a:t>- The system must be able to load a program into memory and to run that program, end execution, either normally or abnormally (indicating error)</a:t>
            </a:r>
          </a:p>
          <a:p>
            <a:pPr>
              <a:spcBef>
                <a:spcPts val="0"/>
              </a:spcBef>
              <a:spcAft>
                <a:spcPts val="1200"/>
              </a:spcAft>
            </a:pPr>
            <a:r>
              <a:rPr lang="en-US" altLang="da-DK" b="1" dirty="0"/>
              <a:t>I/O operations </a:t>
            </a:r>
            <a:r>
              <a:rPr lang="en-US" altLang="da-DK" dirty="0"/>
              <a:t>-  A running program may require I/O, which may involve a file or an I/O device. </a:t>
            </a:r>
          </a:p>
          <a:p>
            <a:pPr>
              <a:spcBef>
                <a:spcPts val="0"/>
              </a:spcBef>
              <a:spcAft>
                <a:spcPts val="1200"/>
              </a:spcAft>
            </a:pPr>
            <a:r>
              <a:rPr lang="en-US" altLang="da-DK" b="1" dirty="0"/>
              <a:t>File-system manipulation </a:t>
            </a:r>
            <a:r>
              <a:rPr lang="en-US" altLang="da-DK" dirty="0"/>
              <a:t>-  The file system is of particular interest. Obviously, programs need to read and write files and directories, create and delete them, search them, list file Information, permission management.</a:t>
            </a:r>
          </a:p>
        </p:txBody>
      </p:sp>
    </p:spTree>
    <p:extLst>
      <p:ext uri="{BB962C8B-B14F-4D97-AF65-F5344CB8AC3E}">
        <p14:creationId xmlns:p14="http://schemas.microsoft.com/office/powerpoint/2010/main" val="3881057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p:cNvSpPr>
            <a:spLocks noGrp="1"/>
          </p:cNvSpPr>
          <p:nvPr>
            <p:ph type="body" sz="quarter" idx="10"/>
          </p:nvPr>
        </p:nvSpPr>
        <p:spPr/>
        <p:txBody>
          <a:bodyPr/>
          <a:lstStyle/>
          <a:p>
            <a:r>
              <a:rPr lang="en-US" altLang="da-DK" dirty="0"/>
              <a:t>Operating System Services (Cont.)</a:t>
            </a:r>
            <a:endParaRPr lang="da-DK" dirty="0"/>
          </a:p>
        </p:txBody>
      </p:sp>
      <p:sp>
        <p:nvSpPr>
          <p:cNvPr id="146435" name="Rectangle 3"/>
          <p:cNvSpPr>
            <a:spLocks noGrp="1" noChangeArrowheads="1"/>
          </p:cNvSpPr>
          <p:nvPr>
            <p:ph sz="quarter" idx="12"/>
          </p:nvPr>
        </p:nvSpPr>
        <p:spPr>
          <a:noFill/>
          <a:ln/>
          <a:extLst>
            <a:ext uri="{91240B29-F687-4F45-9708-019B960494DF}">
              <a14:hiddenLine xmlns:a14="http://schemas.microsoft.com/office/drawing/2010/main" w="9525" cap="flat" cmpd="sng">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spcBef>
                <a:spcPts val="0"/>
              </a:spcBef>
              <a:spcAft>
                <a:spcPts val="1200"/>
              </a:spcAft>
            </a:pPr>
            <a:r>
              <a:rPr lang="en-US" altLang="da-DK" sz="2000" dirty="0"/>
              <a:t>One set of operating-system services provides functions that are helpful to the user (</a:t>
            </a:r>
            <a:r>
              <a:rPr lang="en-US" altLang="da-DK" sz="2000" dirty="0" err="1"/>
              <a:t>Cont</a:t>
            </a:r>
            <a:r>
              <a:rPr lang="en-US" altLang="da-DK" sz="2000" dirty="0"/>
              <a:t>):</a:t>
            </a:r>
            <a:endParaRPr lang="en-US" altLang="da-DK" dirty="0"/>
          </a:p>
          <a:p>
            <a:pPr lvl="1">
              <a:spcBef>
                <a:spcPts val="0"/>
              </a:spcBef>
            </a:pPr>
            <a:r>
              <a:rPr lang="en-US" altLang="da-DK" b="1" dirty="0"/>
              <a:t>Communications</a:t>
            </a:r>
            <a:r>
              <a:rPr lang="en-US" altLang="da-DK" dirty="0"/>
              <a:t> – Processes may exchange information, on the same computer or between computers over a network</a:t>
            </a:r>
          </a:p>
          <a:p>
            <a:pPr lvl="2">
              <a:spcBef>
                <a:spcPts val="0"/>
              </a:spcBef>
            </a:pPr>
            <a:r>
              <a:rPr lang="en-US" altLang="da-DK" dirty="0"/>
              <a:t>Communications may be via shared memory or through message passing (packets moved by the OS)</a:t>
            </a:r>
          </a:p>
          <a:p>
            <a:pPr lvl="1">
              <a:spcBef>
                <a:spcPts val="1200"/>
              </a:spcBef>
            </a:pPr>
            <a:r>
              <a:rPr lang="en-US" altLang="da-DK" b="1" dirty="0"/>
              <a:t>Error detection </a:t>
            </a:r>
            <a:r>
              <a:rPr lang="en-US" altLang="da-DK" dirty="0"/>
              <a:t>– OS needs to be constantly aware of possible errors</a:t>
            </a:r>
          </a:p>
          <a:p>
            <a:pPr lvl="2">
              <a:spcBef>
                <a:spcPts val="0"/>
              </a:spcBef>
            </a:pPr>
            <a:r>
              <a:rPr lang="en-US" altLang="da-DK" dirty="0"/>
              <a:t>May occur in the CPU and memory hardware, in I/O devices, in user program</a:t>
            </a:r>
          </a:p>
          <a:p>
            <a:pPr lvl="2">
              <a:spcBef>
                <a:spcPts val="0"/>
              </a:spcBef>
            </a:pPr>
            <a:r>
              <a:rPr lang="en-US" altLang="da-DK" dirty="0"/>
              <a:t>For each type of error, OS should take the appropriate action to ensure correct and consistent computing</a:t>
            </a:r>
          </a:p>
          <a:p>
            <a:pPr lvl="2">
              <a:spcBef>
                <a:spcPts val="0"/>
              </a:spcBef>
            </a:pPr>
            <a:r>
              <a:rPr lang="en-US" altLang="da-DK" dirty="0"/>
              <a:t>Debugging facilities can greatly enhance the user’s and programmer’s abilities to efficiently use the system</a:t>
            </a:r>
          </a:p>
        </p:txBody>
      </p:sp>
    </p:spTree>
    <p:extLst>
      <p:ext uri="{BB962C8B-B14F-4D97-AF65-F5344CB8AC3E}">
        <p14:creationId xmlns:p14="http://schemas.microsoft.com/office/powerpoint/2010/main" val="16349680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p:cNvSpPr>
            <a:spLocks noGrp="1"/>
          </p:cNvSpPr>
          <p:nvPr>
            <p:ph type="body" sz="quarter" idx="10"/>
          </p:nvPr>
        </p:nvSpPr>
        <p:spPr/>
        <p:txBody>
          <a:bodyPr/>
          <a:lstStyle/>
          <a:p>
            <a:r>
              <a:rPr lang="en-US" altLang="da-DK" dirty="0"/>
              <a:t>Operating System Services (Cont.)</a:t>
            </a:r>
            <a:endParaRPr lang="da-DK" dirty="0"/>
          </a:p>
        </p:txBody>
      </p:sp>
      <p:sp>
        <p:nvSpPr>
          <p:cNvPr id="89091" name="Rectangle 3"/>
          <p:cNvSpPr>
            <a:spLocks noGrp="1" noChangeArrowheads="1"/>
          </p:cNvSpPr>
          <p:nvPr>
            <p:ph sz="quarter" idx="12"/>
          </p:nvPr>
        </p:nvSpPr>
        <p:spPr>
          <a:xfrm>
            <a:off x="510347" y="2116875"/>
            <a:ext cx="8086620" cy="4580258"/>
          </a:xfrm>
        </p:spPr>
        <p:txBody>
          <a:bodyPr>
            <a:normAutofit fontScale="85000" lnSpcReduction="20000"/>
          </a:bodyPr>
          <a:lstStyle/>
          <a:p>
            <a:pPr marL="0" indent="0">
              <a:lnSpc>
                <a:spcPct val="110000"/>
              </a:lnSpc>
              <a:spcBef>
                <a:spcPts val="0"/>
              </a:spcBef>
              <a:spcAft>
                <a:spcPts val="1200"/>
              </a:spcAft>
              <a:buNone/>
            </a:pPr>
            <a:r>
              <a:rPr lang="en-US" altLang="da-DK" sz="1600" dirty="0"/>
              <a:t>Another set of OS functions exists for ensuring the efficient operation of the system itself via resource sharing</a:t>
            </a:r>
          </a:p>
          <a:p>
            <a:pPr lvl="1">
              <a:lnSpc>
                <a:spcPct val="110000"/>
              </a:lnSpc>
              <a:spcBef>
                <a:spcPts val="0"/>
              </a:spcBef>
              <a:spcAft>
                <a:spcPts val="1200"/>
              </a:spcAft>
            </a:pPr>
            <a:r>
              <a:rPr lang="en-US" altLang="da-DK" sz="1600" b="1" dirty="0"/>
              <a:t>Resource allocation - </a:t>
            </a:r>
            <a:r>
              <a:rPr lang="en-US" altLang="da-DK" sz="1600" dirty="0"/>
              <a:t>When  multiple users or multiple jobs running concurrently, resources must be allocated to each of them</a:t>
            </a:r>
          </a:p>
          <a:p>
            <a:pPr lvl="2">
              <a:lnSpc>
                <a:spcPct val="110000"/>
              </a:lnSpc>
              <a:spcBef>
                <a:spcPts val="0"/>
              </a:spcBef>
              <a:spcAft>
                <a:spcPts val="1200"/>
              </a:spcAft>
            </a:pPr>
            <a:r>
              <a:rPr lang="en-US" altLang="da-DK" sz="1600" dirty="0"/>
              <a:t>Many types of resources -  Some (such as CPU </a:t>
            </a:r>
            <a:r>
              <a:rPr lang="en-US" altLang="da-DK" sz="1600" dirty="0" err="1"/>
              <a:t>cycles,mainmemory</a:t>
            </a:r>
            <a:r>
              <a:rPr lang="en-US" altLang="da-DK" sz="1600" dirty="0"/>
              <a:t>, and file storage) may have special allocation code, others (such as I/O devices) may have general request and release code. </a:t>
            </a:r>
          </a:p>
          <a:p>
            <a:pPr lvl="1">
              <a:lnSpc>
                <a:spcPct val="110000"/>
              </a:lnSpc>
              <a:spcBef>
                <a:spcPts val="0"/>
              </a:spcBef>
              <a:spcAft>
                <a:spcPts val="1200"/>
              </a:spcAft>
            </a:pPr>
            <a:r>
              <a:rPr lang="en-US" altLang="da-DK" sz="1600" b="1" dirty="0"/>
              <a:t>Accounting -</a:t>
            </a:r>
            <a:r>
              <a:rPr lang="en-US" altLang="da-DK" sz="1600" dirty="0"/>
              <a:t> To keep track of which users use how much and what kinds of computer resources</a:t>
            </a:r>
          </a:p>
          <a:p>
            <a:pPr lvl="1">
              <a:lnSpc>
                <a:spcPct val="110000"/>
              </a:lnSpc>
              <a:spcBef>
                <a:spcPts val="0"/>
              </a:spcBef>
              <a:spcAft>
                <a:spcPts val="1200"/>
              </a:spcAft>
            </a:pPr>
            <a:r>
              <a:rPr lang="en-US" altLang="da-DK" sz="1600" b="1" dirty="0"/>
              <a:t>Protection and security - </a:t>
            </a:r>
            <a:r>
              <a:rPr lang="en-US" altLang="da-DK" sz="1600" dirty="0"/>
              <a:t>The owners of information stored in a multiuser or networked computer system may want to control use of that information, concurrent processes should not interfere with each other</a:t>
            </a:r>
          </a:p>
          <a:p>
            <a:pPr lvl="2">
              <a:lnSpc>
                <a:spcPct val="120000"/>
              </a:lnSpc>
              <a:spcBef>
                <a:spcPts val="0"/>
              </a:spcBef>
            </a:pPr>
            <a:r>
              <a:rPr lang="en-US" altLang="da-DK" sz="1600" b="1" dirty="0"/>
              <a:t>Protection</a:t>
            </a:r>
            <a:r>
              <a:rPr lang="en-US" altLang="da-DK" sz="1600" dirty="0"/>
              <a:t> involves ensuring that all access to system resources is controlled</a:t>
            </a:r>
          </a:p>
          <a:p>
            <a:pPr lvl="2">
              <a:lnSpc>
                <a:spcPct val="120000"/>
              </a:lnSpc>
              <a:spcBef>
                <a:spcPts val="0"/>
              </a:spcBef>
            </a:pPr>
            <a:r>
              <a:rPr lang="en-US" altLang="da-DK" sz="1600" b="1" dirty="0"/>
              <a:t>Security</a:t>
            </a:r>
            <a:r>
              <a:rPr lang="en-US" altLang="da-DK" sz="1600" dirty="0"/>
              <a:t> of the system from outsiders requires user authentication, extends to defending external I/O devices from invalid access attempts</a:t>
            </a:r>
          </a:p>
          <a:p>
            <a:pPr lvl="2">
              <a:lnSpc>
                <a:spcPct val="120000"/>
              </a:lnSpc>
              <a:spcBef>
                <a:spcPts val="0"/>
              </a:spcBef>
            </a:pPr>
            <a:r>
              <a:rPr lang="en-US" altLang="da-DK" sz="1600" dirty="0"/>
              <a:t>If a system is to be protected and secure, precautions must be instituted throughout it. A chain is only as strong as its weakest link.</a:t>
            </a:r>
          </a:p>
          <a:p>
            <a:pPr>
              <a:lnSpc>
                <a:spcPct val="90000"/>
              </a:lnSpc>
            </a:pPr>
            <a:endParaRPr lang="en-US" altLang="da-DK" sz="1600" dirty="0"/>
          </a:p>
        </p:txBody>
      </p:sp>
    </p:spTree>
    <p:extLst>
      <p:ext uri="{BB962C8B-B14F-4D97-AF65-F5344CB8AC3E}">
        <p14:creationId xmlns:p14="http://schemas.microsoft.com/office/powerpoint/2010/main" val="6209309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ladsholder til tekst 3"/>
          <p:cNvSpPr>
            <a:spLocks noGrp="1"/>
          </p:cNvSpPr>
          <p:nvPr>
            <p:ph type="body" sz="quarter" idx="10"/>
          </p:nvPr>
        </p:nvSpPr>
        <p:spPr/>
        <p:txBody>
          <a:bodyPr/>
          <a:lstStyle/>
          <a:p>
            <a:r>
              <a:rPr lang="en-US" dirty="0" smtClean="0"/>
              <a:t>Linux - History</a:t>
            </a:r>
            <a:endParaRPr lang="en-US" dirty="0"/>
          </a:p>
        </p:txBody>
      </p:sp>
      <p:sp>
        <p:nvSpPr>
          <p:cNvPr id="5" name="Pladsholder til indhold 4"/>
          <p:cNvSpPr>
            <a:spLocks noGrp="1"/>
          </p:cNvSpPr>
          <p:nvPr>
            <p:ph sz="quarter" idx="12"/>
          </p:nvPr>
        </p:nvSpPr>
        <p:spPr>
          <a:xfrm>
            <a:off x="510347" y="1813120"/>
            <a:ext cx="8086620" cy="4926007"/>
          </a:xfrm>
        </p:spPr>
        <p:txBody>
          <a:bodyPr>
            <a:normAutofit fontScale="92500" lnSpcReduction="20000"/>
          </a:bodyPr>
          <a:lstStyle/>
          <a:p>
            <a:pPr marL="0" indent="0">
              <a:lnSpc>
                <a:spcPct val="110000"/>
              </a:lnSpc>
              <a:spcBef>
                <a:spcPts val="0"/>
              </a:spcBef>
              <a:spcAft>
                <a:spcPts val="1200"/>
              </a:spcAft>
              <a:buNone/>
            </a:pPr>
            <a:r>
              <a:rPr lang="en-US" dirty="0"/>
              <a:t>Linux was originally developed as a </a:t>
            </a:r>
            <a:r>
              <a:rPr lang="en-US" b="1" dirty="0">
                <a:solidFill>
                  <a:srgbClr val="00B050"/>
                </a:solidFill>
              </a:rPr>
              <a:t>free operating system for personal computers </a:t>
            </a:r>
            <a:r>
              <a:rPr lang="en-US" dirty="0"/>
              <a:t>based on the Intel x86 architecture, but has since been ported to more computer hardware platforms than any other operating </a:t>
            </a:r>
            <a:r>
              <a:rPr lang="en-US" dirty="0" smtClean="0"/>
              <a:t>system.</a:t>
            </a:r>
          </a:p>
          <a:p>
            <a:pPr marL="0" indent="0">
              <a:lnSpc>
                <a:spcPct val="110000"/>
              </a:lnSpc>
              <a:spcBef>
                <a:spcPts val="0"/>
              </a:spcBef>
              <a:spcAft>
                <a:spcPts val="1200"/>
              </a:spcAft>
              <a:buNone/>
            </a:pPr>
            <a:r>
              <a:rPr lang="en-US" dirty="0" smtClean="0"/>
              <a:t>Thanks </a:t>
            </a:r>
            <a:r>
              <a:rPr lang="en-US" dirty="0"/>
              <a:t>to its dominance on smartphones, Android, which is built on top of the Linux kernel, has the largest installed base of all general-purpose operating </a:t>
            </a:r>
            <a:r>
              <a:rPr lang="en-US" dirty="0" smtClean="0"/>
              <a:t>systems.</a:t>
            </a:r>
          </a:p>
          <a:p>
            <a:pPr marL="0" indent="0">
              <a:lnSpc>
                <a:spcPct val="110000"/>
              </a:lnSpc>
              <a:spcBef>
                <a:spcPts val="0"/>
              </a:spcBef>
              <a:spcAft>
                <a:spcPts val="1200"/>
              </a:spcAft>
              <a:buNone/>
            </a:pPr>
            <a:r>
              <a:rPr lang="en-US" dirty="0" smtClean="0"/>
              <a:t>Linux</a:t>
            </a:r>
            <a:r>
              <a:rPr lang="en-US" dirty="0"/>
              <a:t>, in its original form, is also the </a:t>
            </a:r>
            <a:r>
              <a:rPr lang="en-US" b="1" dirty="0">
                <a:solidFill>
                  <a:srgbClr val="00B050"/>
                </a:solidFill>
              </a:rPr>
              <a:t>leading operating system on servers</a:t>
            </a:r>
            <a:r>
              <a:rPr lang="en-US" dirty="0"/>
              <a:t> and other big iron systems such as mainframe computers and </a:t>
            </a:r>
            <a:r>
              <a:rPr lang="en-US" dirty="0" smtClean="0"/>
              <a:t>supercomputers, but </a:t>
            </a:r>
            <a:r>
              <a:rPr lang="en-US" dirty="0"/>
              <a:t>is used on only around </a:t>
            </a:r>
            <a:r>
              <a:rPr lang="en-US" b="1" dirty="0">
                <a:solidFill>
                  <a:srgbClr val="FF0000"/>
                </a:solidFill>
              </a:rPr>
              <a:t>1.5% of desktop </a:t>
            </a:r>
            <a:r>
              <a:rPr lang="en-US" b="1" dirty="0" smtClean="0">
                <a:solidFill>
                  <a:srgbClr val="FF0000"/>
                </a:solidFill>
              </a:rPr>
              <a:t>computers </a:t>
            </a:r>
            <a:r>
              <a:rPr lang="en-US" dirty="0" smtClean="0"/>
              <a:t>with </a:t>
            </a:r>
            <a:r>
              <a:rPr lang="en-US" dirty="0"/>
              <a:t>Linux-based Chrome OS taking about 5% of the overall and nearly 20% of the sub-$300 notebook </a:t>
            </a:r>
            <a:r>
              <a:rPr lang="en-US" dirty="0" smtClean="0"/>
              <a:t>sales.</a:t>
            </a:r>
          </a:p>
          <a:p>
            <a:pPr marL="0" indent="0">
              <a:lnSpc>
                <a:spcPct val="110000"/>
              </a:lnSpc>
              <a:spcBef>
                <a:spcPts val="0"/>
              </a:spcBef>
              <a:spcAft>
                <a:spcPts val="1200"/>
              </a:spcAft>
              <a:buNone/>
            </a:pPr>
            <a:r>
              <a:rPr lang="en-US" dirty="0" smtClean="0"/>
              <a:t>Linux </a:t>
            </a:r>
            <a:r>
              <a:rPr lang="en-US" dirty="0"/>
              <a:t>also runs on </a:t>
            </a:r>
            <a:r>
              <a:rPr lang="en-US" b="1" dirty="0">
                <a:solidFill>
                  <a:srgbClr val="00B050"/>
                </a:solidFill>
              </a:rPr>
              <a:t>embedded systems</a:t>
            </a:r>
            <a:r>
              <a:rPr lang="en-US" dirty="0"/>
              <a:t>, which are devices whose operating system is typically built into the firmware and is highly tailored to the system; this includes smartphones and tablet computers running Android and other Linux </a:t>
            </a:r>
            <a:r>
              <a:rPr lang="en-US" dirty="0" smtClean="0"/>
              <a:t>derivatives, TiVo </a:t>
            </a:r>
            <a:r>
              <a:rPr lang="en-US" dirty="0"/>
              <a:t>and similar DVR devices, network routers, facility automation controls, </a:t>
            </a:r>
            <a:r>
              <a:rPr lang="en-US" dirty="0" smtClean="0"/>
              <a:t>televisions, video </a:t>
            </a:r>
            <a:r>
              <a:rPr lang="en-US" dirty="0"/>
              <a:t>game consoles, and smartwatches</a:t>
            </a:r>
            <a:r>
              <a:rPr lang="en-US" dirty="0" smtClean="0"/>
              <a:t>.</a:t>
            </a:r>
            <a:endParaRPr lang="da-DK" dirty="0"/>
          </a:p>
        </p:txBody>
      </p:sp>
    </p:spTree>
    <p:extLst>
      <p:ext uri="{BB962C8B-B14F-4D97-AF65-F5344CB8AC3E}">
        <p14:creationId xmlns:p14="http://schemas.microsoft.com/office/powerpoint/2010/main" val="171946461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www.cyberciti.biz/tips/wp-content/uploads/2007/06/44218-linuxdistrotimeline-7.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19269"/>
            <a:ext cx="9144000" cy="6593916"/>
          </a:xfrm>
          <a:prstGeom prst="rect">
            <a:avLst/>
          </a:prstGeom>
          <a:noFill/>
          <a:extLst>
            <a:ext uri="{909E8E84-426E-40DD-AFC4-6F175D3DCCD1}">
              <a14:hiddenFill xmlns:a14="http://schemas.microsoft.com/office/drawing/2010/main">
                <a:solidFill>
                  <a:srgbClr val="FFFFFF"/>
                </a:solidFill>
              </a14:hiddenFill>
            </a:ext>
          </a:extLst>
        </p:spPr>
      </p:pic>
      <p:sp>
        <p:nvSpPr>
          <p:cNvPr id="6" name="Rektangel 5"/>
          <p:cNvSpPr/>
          <p:nvPr/>
        </p:nvSpPr>
        <p:spPr>
          <a:xfrm>
            <a:off x="7362825" y="985837"/>
            <a:ext cx="1385887" cy="438150"/>
          </a:xfrm>
          <a:prstGeom prst="rect">
            <a:avLst/>
          </a:prstGeom>
          <a:solidFill>
            <a:schemeClr val="accent1">
              <a:alpha val="41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da-DK"/>
          </a:p>
        </p:txBody>
      </p:sp>
    </p:spTree>
    <p:extLst>
      <p:ext uri="{BB962C8B-B14F-4D97-AF65-F5344CB8AC3E}">
        <p14:creationId xmlns:p14="http://schemas.microsoft.com/office/powerpoint/2010/main" val="226921105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ladsholder til tekst 3"/>
          <p:cNvSpPr>
            <a:spLocks noGrp="1"/>
          </p:cNvSpPr>
          <p:nvPr>
            <p:ph type="body" sz="quarter" idx="10"/>
          </p:nvPr>
        </p:nvSpPr>
        <p:spPr/>
        <p:txBody>
          <a:bodyPr/>
          <a:lstStyle/>
          <a:p>
            <a:r>
              <a:rPr lang="da-DK" dirty="0" smtClean="0"/>
              <a:t>Digital Ocean</a:t>
            </a:r>
            <a:endParaRPr lang="da-DK" dirty="0"/>
          </a:p>
        </p:txBody>
      </p:sp>
      <p:sp>
        <p:nvSpPr>
          <p:cNvPr id="5" name="Pladsholder til tekst 4"/>
          <p:cNvSpPr>
            <a:spLocks noGrp="1"/>
          </p:cNvSpPr>
          <p:nvPr>
            <p:ph type="body" sz="quarter" idx="11"/>
          </p:nvPr>
        </p:nvSpPr>
        <p:spPr/>
        <p:txBody>
          <a:bodyPr/>
          <a:lstStyle/>
          <a:p>
            <a:endParaRPr lang="da-DK"/>
          </a:p>
        </p:txBody>
      </p:sp>
    </p:spTree>
    <p:extLst>
      <p:ext uri="{BB962C8B-B14F-4D97-AF65-F5344CB8AC3E}">
        <p14:creationId xmlns:p14="http://schemas.microsoft.com/office/powerpoint/2010/main" val="281810208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ladsholder til tekst 3"/>
          <p:cNvSpPr>
            <a:spLocks noGrp="1"/>
          </p:cNvSpPr>
          <p:nvPr>
            <p:ph type="body" sz="quarter" idx="10"/>
          </p:nvPr>
        </p:nvSpPr>
        <p:spPr/>
        <p:txBody>
          <a:bodyPr/>
          <a:lstStyle/>
          <a:p>
            <a:r>
              <a:rPr lang="da-DK" dirty="0" smtClean="0"/>
              <a:t>Day 1. Agenda</a:t>
            </a:r>
            <a:endParaRPr lang="da-DK" dirty="0"/>
          </a:p>
        </p:txBody>
      </p:sp>
      <p:sp>
        <p:nvSpPr>
          <p:cNvPr id="5" name="Pladsholder til indhold 4"/>
          <p:cNvSpPr>
            <a:spLocks noGrp="1"/>
          </p:cNvSpPr>
          <p:nvPr>
            <p:ph sz="quarter" idx="12"/>
          </p:nvPr>
        </p:nvSpPr>
        <p:spPr/>
        <p:txBody>
          <a:bodyPr/>
          <a:lstStyle/>
          <a:p>
            <a:r>
              <a:rPr lang="en-US" dirty="0" smtClean="0"/>
              <a:t>What does an operating system do</a:t>
            </a:r>
          </a:p>
          <a:p>
            <a:endParaRPr lang="en-US" dirty="0" smtClean="0"/>
          </a:p>
          <a:p>
            <a:pPr marL="0" indent="0">
              <a:buNone/>
            </a:pPr>
            <a:r>
              <a:rPr lang="en-US" b="1" dirty="0" smtClean="0"/>
              <a:t>Practical stuff</a:t>
            </a:r>
          </a:p>
          <a:p>
            <a:r>
              <a:rPr lang="en-US" dirty="0" smtClean="0"/>
              <a:t>Connect </a:t>
            </a:r>
            <a:r>
              <a:rPr lang="en-US" dirty="0"/>
              <a:t>with </a:t>
            </a:r>
            <a:r>
              <a:rPr lang="en-US" dirty="0" smtClean="0"/>
              <a:t>Linux</a:t>
            </a:r>
            <a:endParaRPr lang="en-US" dirty="0"/>
          </a:p>
          <a:p>
            <a:r>
              <a:rPr lang="en-US" dirty="0" smtClean="0"/>
              <a:t>Create </a:t>
            </a:r>
            <a:r>
              <a:rPr lang="en-US" dirty="0"/>
              <a:t>users</a:t>
            </a:r>
          </a:p>
          <a:p>
            <a:r>
              <a:rPr lang="en-US" dirty="0" smtClean="0"/>
              <a:t>Log </a:t>
            </a:r>
            <a:r>
              <a:rPr lang="en-US" dirty="0"/>
              <a:t>in</a:t>
            </a:r>
          </a:p>
          <a:p>
            <a:r>
              <a:rPr lang="en-US" dirty="0" smtClean="0"/>
              <a:t>Copy </a:t>
            </a:r>
            <a:r>
              <a:rPr lang="en-US" dirty="0"/>
              <a:t>files up / down</a:t>
            </a:r>
          </a:p>
          <a:p>
            <a:r>
              <a:rPr lang="en-US" dirty="0" smtClean="0"/>
              <a:t>Move </a:t>
            </a:r>
            <a:r>
              <a:rPr lang="en-US" dirty="0"/>
              <a:t>files around (mv and </a:t>
            </a:r>
            <a:r>
              <a:rPr lang="en-US" dirty="0" err="1"/>
              <a:t>cp</a:t>
            </a:r>
            <a:r>
              <a:rPr lang="en-US" dirty="0"/>
              <a:t>)</a:t>
            </a:r>
          </a:p>
          <a:p>
            <a:r>
              <a:rPr lang="en-US" dirty="0" smtClean="0"/>
              <a:t>Create </a:t>
            </a:r>
            <a:r>
              <a:rPr lang="en-US" dirty="0"/>
              <a:t>catalogs</a:t>
            </a:r>
          </a:p>
          <a:p>
            <a:r>
              <a:rPr lang="en-US" dirty="0" smtClean="0"/>
              <a:t>Rights </a:t>
            </a:r>
            <a:r>
              <a:rPr lang="en-US" dirty="0"/>
              <a:t>(root, admin, user - </a:t>
            </a:r>
            <a:r>
              <a:rPr lang="en-US" dirty="0" err="1"/>
              <a:t>rwx</a:t>
            </a:r>
            <a:r>
              <a:rPr lang="en-US" dirty="0"/>
              <a:t> - </a:t>
            </a:r>
            <a:r>
              <a:rPr lang="en-US" dirty="0" err="1"/>
              <a:t>sudo</a:t>
            </a:r>
            <a:r>
              <a:rPr lang="en-US" dirty="0"/>
              <a:t>)</a:t>
            </a:r>
          </a:p>
          <a:p>
            <a:r>
              <a:rPr lang="en-US" dirty="0" smtClean="0"/>
              <a:t>Standard </a:t>
            </a:r>
            <a:r>
              <a:rPr lang="en-US" dirty="0"/>
              <a:t>in and out, piping, grep</a:t>
            </a:r>
            <a:endParaRPr lang="da-DK" dirty="0"/>
          </a:p>
        </p:txBody>
      </p:sp>
    </p:spTree>
    <p:extLst>
      <p:ext uri="{BB962C8B-B14F-4D97-AF65-F5344CB8AC3E}">
        <p14:creationId xmlns:p14="http://schemas.microsoft.com/office/powerpoint/2010/main" val="50900725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ladsholder til tekst 3"/>
          <p:cNvSpPr>
            <a:spLocks noGrp="1"/>
          </p:cNvSpPr>
          <p:nvPr>
            <p:ph type="body" sz="quarter" idx="10"/>
          </p:nvPr>
        </p:nvSpPr>
        <p:spPr/>
        <p:txBody>
          <a:bodyPr/>
          <a:lstStyle/>
          <a:p>
            <a:r>
              <a:rPr lang="da-DK" dirty="0" smtClean="0"/>
              <a:t>Digital Ocean</a:t>
            </a:r>
            <a:endParaRPr lang="da-DK" dirty="0"/>
          </a:p>
        </p:txBody>
      </p:sp>
      <p:sp>
        <p:nvSpPr>
          <p:cNvPr id="5" name="Pladsholder til indhold 4"/>
          <p:cNvSpPr>
            <a:spLocks noGrp="1"/>
          </p:cNvSpPr>
          <p:nvPr>
            <p:ph sz="quarter" idx="12"/>
          </p:nvPr>
        </p:nvSpPr>
        <p:spPr>
          <a:xfrm>
            <a:off x="510347" y="1813120"/>
            <a:ext cx="4305097" cy="3773393"/>
          </a:xfrm>
        </p:spPr>
        <p:txBody>
          <a:bodyPr/>
          <a:lstStyle/>
          <a:p>
            <a:pPr marL="0" indent="0">
              <a:spcBef>
                <a:spcPts val="1200"/>
              </a:spcBef>
              <a:buNone/>
            </a:pPr>
            <a:r>
              <a:rPr lang="en-US" dirty="0"/>
              <a:t>There are many provides which offer a </a:t>
            </a:r>
            <a:r>
              <a:rPr lang="en-US" dirty="0" smtClean="0"/>
              <a:t>Linux </a:t>
            </a:r>
            <a:r>
              <a:rPr lang="en-US" dirty="0"/>
              <a:t>machine in the cloud. </a:t>
            </a:r>
            <a:endParaRPr lang="en-US" dirty="0" smtClean="0"/>
          </a:p>
          <a:p>
            <a:pPr marL="0" indent="0">
              <a:spcBef>
                <a:spcPts val="1200"/>
              </a:spcBef>
              <a:buNone/>
            </a:pPr>
            <a:r>
              <a:rPr lang="en-US" dirty="0" smtClean="0"/>
              <a:t>For </a:t>
            </a:r>
            <a:r>
              <a:rPr lang="en-US" dirty="0"/>
              <a:t>this set of exercises we recommend you as a group buy a 5</a:t>
            </a:r>
            <a:r>
              <a:rPr lang="en-US" dirty="0" smtClean="0"/>
              <a:t>$ (42 </a:t>
            </a:r>
            <a:r>
              <a:rPr lang="en-US" dirty="0" err="1" smtClean="0"/>
              <a:t>dkk</a:t>
            </a:r>
            <a:r>
              <a:rPr lang="en-US" dirty="0" smtClean="0"/>
              <a:t> </a:t>
            </a:r>
            <a:r>
              <a:rPr lang="en-US" dirty="0" err="1" smtClean="0"/>
              <a:t>incl</a:t>
            </a:r>
            <a:r>
              <a:rPr lang="en-US" dirty="0" smtClean="0"/>
              <a:t> moms) </a:t>
            </a:r>
            <a:r>
              <a:rPr lang="en-US" dirty="0"/>
              <a:t>month access to an </a:t>
            </a:r>
            <a:r>
              <a:rPr lang="en-US" dirty="0" smtClean="0"/>
              <a:t>Ubuntu Linux </a:t>
            </a:r>
            <a:r>
              <a:rPr lang="en-US" dirty="0"/>
              <a:t>machine at digital ocean. </a:t>
            </a:r>
            <a:endParaRPr lang="en-US" dirty="0" smtClean="0"/>
          </a:p>
          <a:p>
            <a:pPr marL="0" indent="0">
              <a:spcBef>
                <a:spcPts val="1200"/>
              </a:spcBef>
              <a:buNone/>
            </a:pPr>
            <a:r>
              <a:rPr lang="en-US" dirty="0" smtClean="0"/>
              <a:t>You </a:t>
            </a:r>
            <a:r>
              <a:rPr lang="en-US" dirty="0"/>
              <a:t>will only need to work which what is called a </a:t>
            </a:r>
            <a:r>
              <a:rPr lang="en-US" dirty="0" smtClean="0"/>
              <a:t>Unix </a:t>
            </a:r>
            <a:r>
              <a:rPr lang="en-US" dirty="0"/>
              <a:t>shell, and we will </a:t>
            </a:r>
            <a:r>
              <a:rPr lang="en-US" dirty="0" smtClean="0"/>
              <a:t>set </a:t>
            </a:r>
            <a:r>
              <a:rPr lang="en-US" dirty="0"/>
              <a:t>up a server as part of the next three days. </a:t>
            </a:r>
            <a:endParaRPr lang="en-US" dirty="0" smtClean="0"/>
          </a:p>
          <a:p>
            <a:pPr marL="0" indent="0">
              <a:spcBef>
                <a:spcPts val="1200"/>
              </a:spcBef>
              <a:buNone/>
            </a:pPr>
            <a:r>
              <a:rPr lang="en-US" dirty="0" smtClean="0"/>
              <a:t>One </a:t>
            </a:r>
            <a:r>
              <a:rPr lang="en-US" dirty="0"/>
              <a:t>machine can have several users logged in at the same time, and the cheapest version should do just fine.</a:t>
            </a:r>
            <a:endParaRPr lang="da-DK" dirty="0"/>
          </a:p>
        </p:txBody>
      </p:sp>
      <p:pic>
        <p:nvPicPr>
          <p:cNvPr id="6" name="Billede 5"/>
          <p:cNvPicPr>
            <a:picLocks noChangeAspect="1"/>
          </p:cNvPicPr>
          <p:nvPr/>
        </p:nvPicPr>
        <p:blipFill>
          <a:blip r:embed="rId2"/>
          <a:stretch>
            <a:fillRect/>
          </a:stretch>
        </p:blipFill>
        <p:spPr>
          <a:xfrm>
            <a:off x="4815444" y="669693"/>
            <a:ext cx="4115947" cy="2607675"/>
          </a:xfrm>
          <a:prstGeom prst="rect">
            <a:avLst/>
          </a:prstGeom>
        </p:spPr>
      </p:pic>
    </p:spTree>
    <p:extLst>
      <p:ext uri="{BB962C8B-B14F-4D97-AF65-F5344CB8AC3E}">
        <p14:creationId xmlns:p14="http://schemas.microsoft.com/office/powerpoint/2010/main" val="112905876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0347" y="87803"/>
            <a:ext cx="8086620" cy="562102"/>
          </a:xfrm>
        </p:spPr>
        <p:txBody>
          <a:bodyPr/>
          <a:lstStyle/>
          <a:p>
            <a:r>
              <a:rPr lang="en-US" dirty="0" smtClean="0"/>
              <a:t>Connecting to a </a:t>
            </a:r>
            <a:r>
              <a:rPr lang="en-US" dirty="0" err="1" smtClean="0"/>
              <a:t>linux</a:t>
            </a:r>
            <a:r>
              <a:rPr lang="en-US" dirty="0" smtClean="0"/>
              <a:t> </a:t>
            </a:r>
            <a:r>
              <a:rPr lang="en-US" u="sng" dirty="0" smtClean="0"/>
              <a:t>server</a:t>
            </a:r>
            <a:endParaRPr lang="en-US" u="sng" dirty="0"/>
          </a:p>
        </p:txBody>
      </p:sp>
      <p:sp>
        <p:nvSpPr>
          <p:cNvPr id="3" name="Content Placeholder 2"/>
          <p:cNvSpPr>
            <a:spLocks noGrp="1"/>
          </p:cNvSpPr>
          <p:nvPr>
            <p:ph sz="quarter" idx="12"/>
          </p:nvPr>
        </p:nvSpPr>
        <p:spPr>
          <a:xfrm>
            <a:off x="510347" y="786839"/>
            <a:ext cx="4425290" cy="5923799"/>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smtClean="0"/>
              <a:t>Connecting to a server using </a:t>
            </a:r>
            <a:r>
              <a:rPr lang="en-US" dirty="0" err="1" smtClean="0"/>
              <a:t>ssh</a:t>
            </a:r>
            <a:r>
              <a:rPr lang="en-US" dirty="0" smtClean="0"/>
              <a:t> is a two step procedure.</a:t>
            </a:r>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defTabSz="914400" eaLnBrk="1" fontAlgn="auto" latinLnBrk="0" hangingPunct="1">
              <a:lnSpc>
                <a:spcPct val="100000"/>
              </a:lnSpc>
              <a:spcBef>
                <a:spcPts val="0"/>
              </a:spcBef>
              <a:spcAft>
                <a:spcPts val="0"/>
              </a:spcAft>
              <a:buClrTx/>
              <a:buSzTx/>
              <a:buFontTx/>
              <a:buNone/>
              <a:tabLst/>
              <a:defRPr/>
            </a:pPr>
            <a:r>
              <a:rPr lang="en-US" dirty="0" smtClean="0"/>
              <a:t>First you run the </a:t>
            </a:r>
            <a:r>
              <a:rPr lang="en-US" dirty="0" err="1" smtClean="0"/>
              <a:t>git</a:t>
            </a:r>
            <a:r>
              <a:rPr lang="en-US" dirty="0" smtClean="0"/>
              <a:t>-bash program to allow you to have a “shell” program to work on your own computer using a text-only interface</a:t>
            </a:r>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defTabSz="914400" eaLnBrk="1" fontAlgn="auto" latinLnBrk="0" hangingPunct="1">
              <a:lnSpc>
                <a:spcPct val="100000"/>
              </a:lnSpc>
              <a:spcBef>
                <a:spcPts val="0"/>
              </a:spcBef>
              <a:spcAft>
                <a:spcPts val="0"/>
              </a:spcAft>
              <a:buClrTx/>
              <a:buSzTx/>
              <a:buFontTx/>
              <a:buNone/>
              <a:tabLst/>
              <a:defRPr/>
            </a:pPr>
            <a:r>
              <a:rPr lang="en-US" dirty="0" smtClean="0"/>
              <a:t>Second, you use the shell to connect to the </a:t>
            </a:r>
            <a:r>
              <a:rPr lang="en-US" dirty="0" err="1" smtClean="0"/>
              <a:t>digitalocean</a:t>
            </a:r>
            <a:r>
              <a:rPr lang="en-US" dirty="0" smtClean="0"/>
              <a:t> server – the command to do this is called </a:t>
            </a:r>
            <a:r>
              <a:rPr lang="en-US" dirty="0" err="1" smtClean="0"/>
              <a:t>ssh</a:t>
            </a:r>
            <a:r>
              <a:rPr lang="en-US" dirty="0"/>
              <a:t> </a:t>
            </a:r>
            <a:r>
              <a:rPr lang="en-US" dirty="0" smtClean="0"/>
              <a:t>(secure shell).</a:t>
            </a:r>
          </a:p>
          <a:p>
            <a:pPr marL="0" marR="0" lvl="0" indent="0" defTabSz="914400" eaLnBrk="1" fontAlgn="auto" latinLnBrk="0" hangingPunct="1">
              <a:lnSpc>
                <a:spcPct val="100000"/>
              </a:lnSpc>
              <a:spcBef>
                <a:spcPts val="0"/>
              </a:spcBef>
              <a:spcAft>
                <a:spcPts val="0"/>
              </a:spcAft>
              <a:buClrTx/>
              <a:buSzTx/>
              <a:buFontTx/>
              <a:buNone/>
              <a:tabLst/>
              <a:defRPr/>
            </a:pPr>
            <a:endParaRPr lang="en-US" dirty="0" smtClean="0"/>
          </a:p>
          <a:p>
            <a:pPr marL="0" marR="0" lvl="0" indent="0" defTabSz="914400" eaLnBrk="1" fontAlgn="auto" latinLnBrk="0" hangingPunct="1">
              <a:lnSpc>
                <a:spcPct val="100000"/>
              </a:lnSpc>
              <a:spcBef>
                <a:spcPts val="0"/>
              </a:spcBef>
              <a:spcAft>
                <a:spcPts val="0"/>
              </a:spcAft>
              <a:buClrTx/>
              <a:buSzTx/>
              <a:buFontTx/>
              <a:buNone/>
              <a:tabLst/>
              <a:defRPr/>
            </a:pPr>
            <a:r>
              <a:rPr lang="en-US" dirty="0" smtClean="0"/>
              <a:t>Warning – it can be hard to tell at a glance if you are working on the server or on your own computer.</a:t>
            </a:r>
          </a:p>
          <a:p>
            <a:pPr marL="0" marR="0" lvl="0" indent="0" defTabSz="914400" eaLnBrk="1" fontAlgn="auto" latinLnBrk="0" hangingPunct="1">
              <a:lnSpc>
                <a:spcPct val="100000"/>
              </a:lnSpc>
              <a:spcBef>
                <a:spcPts val="0"/>
              </a:spcBef>
              <a:spcAft>
                <a:spcPts val="0"/>
              </a:spcAft>
              <a:buClrTx/>
              <a:buSzTx/>
              <a:buFontTx/>
              <a:buNone/>
              <a:tabLst/>
              <a:defRPr/>
            </a:pPr>
            <a:endParaRPr lang="en-US" dirty="0"/>
          </a:p>
        </p:txBody>
      </p:sp>
      <p:pic>
        <p:nvPicPr>
          <p:cNvPr id="6" name="Picture 5"/>
          <p:cNvPicPr>
            <a:picLocks noChangeAspect="1"/>
          </p:cNvPicPr>
          <p:nvPr/>
        </p:nvPicPr>
        <p:blipFill>
          <a:blip r:embed="rId2"/>
          <a:stretch>
            <a:fillRect/>
          </a:stretch>
        </p:blipFill>
        <p:spPr>
          <a:xfrm>
            <a:off x="5667658" y="589447"/>
            <a:ext cx="2929309" cy="2079861"/>
          </a:xfrm>
          <a:prstGeom prst="rect">
            <a:avLst/>
          </a:prstGeom>
        </p:spPr>
      </p:pic>
      <p:pic>
        <p:nvPicPr>
          <p:cNvPr id="7" name="Picture 6"/>
          <p:cNvPicPr>
            <a:picLocks noChangeAspect="1"/>
          </p:cNvPicPr>
          <p:nvPr/>
        </p:nvPicPr>
        <p:blipFill>
          <a:blip r:embed="rId3"/>
          <a:stretch>
            <a:fillRect/>
          </a:stretch>
        </p:blipFill>
        <p:spPr>
          <a:xfrm>
            <a:off x="5052048" y="2197415"/>
            <a:ext cx="2022758" cy="1140797"/>
          </a:xfrm>
          <a:prstGeom prst="rect">
            <a:avLst/>
          </a:prstGeom>
        </p:spPr>
      </p:pic>
      <p:pic>
        <p:nvPicPr>
          <p:cNvPr id="9" name="Picture 8"/>
          <p:cNvPicPr>
            <a:picLocks noChangeAspect="1"/>
          </p:cNvPicPr>
          <p:nvPr/>
        </p:nvPicPr>
        <p:blipFill>
          <a:blip r:embed="rId4"/>
          <a:stretch>
            <a:fillRect/>
          </a:stretch>
        </p:blipFill>
        <p:spPr>
          <a:xfrm>
            <a:off x="7074806" y="4216818"/>
            <a:ext cx="1464042" cy="2263329"/>
          </a:xfrm>
          <a:prstGeom prst="rect">
            <a:avLst/>
          </a:prstGeom>
        </p:spPr>
      </p:pic>
      <p:cxnSp>
        <p:nvCxnSpPr>
          <p:cNvPr id="11" name="Curved Connector 10"/>
          <p:cNvCxnSpPr>
            <a:stCxn id="9" idx="0"/>
            <a:endCxn id="7" idx="2"/>
          </p:cNvCxnSpPr>
          <p:nvPr/>
        </p:nvCxnSpPr>
        <p:spPr>
          <a:xfrm rot="16200000" flipV="1">
            <a:off x="6495824" y="2905815"/>
            <a:ext cx="878606" cy="1743400"/>
          </a:xfrm>
          <a:prstGeom prst="curvedConnector3">
            <a:avLst>
              <a:gd name="adj1" fmla="val 50000"/>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1423836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err="1" smtClean="0"/>
              <a:t>Git</a:t>
            </a:r>
            <a:r>
              <a:rPr lang="en-US" dirty="0" smtClean="0"/>
              <a:t> bash</a:t>
            </a:r>
            <a:endParaRPr lang="en-US" dirty="0"/>
          </a:p>
        </p:txBody>
      </p:sp>
      <p:sp>
        <p:nvSpPr>
          <p:cNvPr id="3" name="Text Placeholder 2"/>
          <p:cNvSpPr>
            <a:spLocks noGrp="1"/>
          </p:cNvSpPr>
          <p:nvPr>
            <p:ph type="body" sz="quarter" idx="11"/>
          </p:nvPr>
        </p:nvSpPr>
        <p:spPr/>
        <p:txBody>
          <a:bodyPr/>
          <a:lstStyle/>
          <a:p>
            <a:r>
              <a:rPr lang="en-US" dirty="0" smtClean="0"/>
              <a:t>We are going to use </a:t>
            </a:r>
            <a:r>
              <a:rPr lang="en-US" dirty="0" err="1" smtClean="0"/>
              <a:t>git</a:t>
            </a:r>
            <a:r>
              <a:rPr lang="en-US" dirty="0" smtClean="0"/>
              <a:t> from the prompt later on anyways, so we will use this tool to connect to our </a:t>
            </a:r>
            <a:r>
              <a:rPr lang="en-US" dirty="0" err="1" smtClean="0"/>
              <a:t>digitalocean</a:t>
            </a:r>
            <a:r>
              <a:rPr lang="en-US" dirty="0" smtClean="0"/>
              <a:t> </a:t>
            </a:r>
            <a:r>
              <a:rPr lang="en-US" dirty="0" err="1" smtClean="0"/>
              <a:t>linux</a:t>
            </a:r>
            <a:r>
              <a:rPr lang="en-US" dirty="0" smtClean="0"/>
              <a:t> from </a:t>
            </a:r>
            <a:r>
              <a:rPr lang="en-US" b="1" dirty="0" smtClean="0"/>
              <a:t>windows</a:t>
            </a:r>
            <a:r>
              <a:rPr lang="en-US" dirty="0" smtClean="0"/>
              <a:t>. </a:t>
            </a:r>
          </a:p>
          <a:p>
            <a:endParaRPr lang="en-US" b="1" dirty="0" smtClean="0"/>
          </a:p>
          <a:p>
            <a:r>
              <a:rPr lang="en-US" b="1" dirty="0" smtClean="0"/>
              <a:t>Mac</a:t>
            </a:r>
            <a:r>
              <a:rPr lang="en-US" dirty="0" smtClean="0"/>
              <a:t> users can connect using the build-in command prompt (named “Terminal”). Mac is a </a:t>
            </a:r>
            <a:r>
              <a:rPr lang="en-US" dirty="0" err="1" smtClean="0"/>
              <a:t>unix</a:t>
            </a:r>
            <a:r>
              <a:rPr lang="en-US" dirty="0" smtClean="0"/>
              <a:t> machine from the beginning.</a:t>
            </a:r>
            <a:endParaRPr lang="en-US" dirty="0"/>
          </a:p>
        </p:txBody>
      </p:sp>
    </p:spTree>
    <p:extLst>
      <p:ext uri="{BB962C8B-B14F-4D97-AF65-F5344CB8AC3E}">
        <p14:creationId xmlns:p14="http://schemas.microsoft.com/office/powerpoint/2010/main" val="25303964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ladsholder til tekst 3"/>
          <p:cNvSpPr>
            <a:spLocks noGrp="1"/>
          </p:cNvSpPr>
          <p:nvPr>
            <p:ph type="body" sz="quarter" idx="10"/>
          </p:nvPr>
        </p:nvSpPr>
        <p:spPr>
          <a:xfrm>
            <a:off x="510347" y="669693"/>
            <a:ext cx="8086620" cy="645229"/>
          </a:xfrm>
        </p:spPr>
        <p:txBody>
          <a:bodyPr/>
          <a:lstStyle/>
          <a:p>
            <a:r>
              <a:rPr lang="da-DK" dirty="0" err="1" smtClean="0"/>
              <a:t>Installing</a:t>
            </a:r>
            <a:r>
              <a:rPr lang="da-DK" dirty="0" smtClean="0"/>
              <a:t> GIT </a:t>
            </a:r>
            <a:r>
              <a:rPr lang="da-DK" dirty="0" err="1" smtClean="0"/>
              <a:t>bash</a:t>
            </a:r>
            <a:r>
              <a:rPr lang="da-DK" dirty="0" smtClean="0"/>
              <a:t>- Windows</a:t>
            </a:r>
            <a:endParaRPr lang="da-DK" dirty="0"/>
          </a:p>
        </p:txBody>
      </p:sp>
      <p:sp>
        <p:nvSpPr>
          <p:cNvPr id="5" name="Pladsholder til indhold 4"/>
          <p:cNvSpPr>
            <a:spLocks noGrp="1"/>
          </p:cNvSpPr>
          <p:nvPr>
            <p:ph sz="quarter" idx="12"/>
          </p:nvPr>
        </p:nvSpPr>
        <p:spPr>
          <a:xfrm>
            <a:off x="510347" y="1914994"/>
            <a:ext cx="8086620" cy="3773393"/>
          </a:xfrm>
        </p:spPr>
        <p:txBody>
          <a:bodyPr/>
          <a:lstStyle/>
          <a:p>
            <a:pPr marL="0" indent="0">
              <a:buNone/>
            </a:pPr>
            <a:r>
              <a:rPr lang="en-US" dirty="0" err="1" smtClean="0"/>
              <a:t>Git</a:t>
            </a:r>
            <a:r>
              <a:rPr lang="en-US" dirty="0" smtClean="0"/>
              <a:t> (and in particular </a:t>
            </a:r>
            <a:r>
              <a:rPr lang="en-US" dirty="0" err="1" smtClean="0"/>
              <a:t>git</a:t>
            </a:r>
            <a:r>
              <a:rPr lang="en-US" dirty="0" smtClean="0"/>
              <a:t>-bash) can be installed from:</a:t>
            </a:r>
          </a:p>
          <a:p>
            <a:pPr marL="0" indent="0">
              <a:buNone/>
            </a:pPr>
            <a:r>
              <a:rPr lang="en-US" dirty="0" smtClean="0">
                <a:hlinkClick r:id="rId2"/>
              </a:rPr>
              <a:t>https://git-scm.com/download</a:t>
            </a:r>
            <a:endParaRPr lang="en-US" dirty="0" smtClean="0"/>
          </a:p>
          <a:p>
            <a:pPr marL="0" indent="0">
              <a:buNone/>
            </a:pPr>
            <a:endParaRPr lang="en-US" dirty="0" smtClean="0"/>
          </a:p>
          <a:p>
            <a:pPr marL="0" indent="0">
              <a:buNone/>
            </a:pPr>
            <a:r>
              <a:rPr lang="en-US" dirty="0" smtClean="0"/>
              <a:t>The installer will at one point ask:</a:t>
            </a:r>
          </a:p>
          <a:p>
            <a:pPr marL="0" indent="0">
              <a:buNone/>
            </a:pPr>
            <a:endParaRPr lang="en-US" dirty="0" smtClean="0"/>
          </a:p>
          <a:p>
            <a:pPr marL="0" indent="0">
              <a:buNone/>
            </a:pPr>
            <a:r>
              <a:rPr lang="en-US" dirty="0" smtClean="0"/>
              <a:t>I believe the rest of the options can</a:t>
            </a:r>
          </a:p>
          <a:p>
            <a:pPr marL="0" indent="0">
              <a:buNone/>
            </a:pPr>
            <a:r>
              <a:rPr lang="en-US" dirty="0" smtClean="0"/>
              <a:t>left as they are.</a:t>
            </a:r>
          </a:p>
          <a:p>
            <a:pPr marL="0" indent="0">
              <a:buNone/>
            </a:pPr>
            <a:endParaRPr lang="en-US" dirty="0"/>
          </a:p>
        </p:txBody>
      </p:sp>
      <p:sp>
        <p:nvSpPr>
          <p:cNvPr id="9" name="Rektangel 8"/>
          <p:cNvSpPr/>
          <p:nvPr/>
        </p:nvSpPr>
        <p:spPr>
          <a:xfrm>
            <a:off x="0" y="6581001"/>
            <a:ext cx="8785591" cy="276999"/>
          </a:xfrm>
          <a:prstGeom prst="rect">
            <a:avLst/>
          </a:prstGeom>
        </p:spPr>
        <p:txBody>
          <a:bodyPr wrap="square">
            <a:spAutoFit/>
          </a:bodyPr>
          <a:lstStyle/>
          <a:p>
            <a:r>
              <a:rPr lang="en-US" sz="1200" b="1" dirty="0" smtClean="0">
                <a:solidFill>
                  <a:srgbClr val="000000"/>
                </a:solidFill>
                <a:latin typeface="Helvetica" panose="020B0604020202020204" pitchFamily="34" charset="0"/>
              </a:rPr>
              <a:t>Note: Mac </a:t>
            </a:r>
            <a:r>
              <a:rPr lang="en-US" sz="1200" b="1" dirty="0">
                <a:solidFill>
                  <a:srgbClr val="000000"/>
                </a:solidFill>
                <a:latin typeface="Helvetica" panose="020B0604020202020204" pitchFamily="34" charset="0"/>
              </a:rPr>
              <a:t>has the necessary programs build in as the mac is </a:t>
            </a:r>
            <a:r>
              <a:rPr lang="en-US" sz="1200" b="1" dirty="0" smtClean="0">
                <a:solidFill>
                  <a:srgbClr val="000000"/>
                </a:solidFill>
                <a:latin typeface="Helvetica" panose="020B0604020202020204" pitchFamily="34" charset="0"/>
              </a:rPr>
              <a:t>a </a:t>
            </a:r>
            <a:r>
              <a:rPr lang="en-US" sz="1200" b="1" dirty="0" err="1">
                <a:solidFill>
                  <a:srgbClr val="000000"/>
                </a:solidFill>
                <a:latin typeface="Helvetica" panose="020B0604020202020204" pitchFamily="34" charset="0"/>
              </a:rPr>
              <a:t>unix</a:t>
            </a:r>
            <a:r>
              <a:rPr lang="en-US" sz="1200" b="1" dirty="0">
                <a:solidFill>
                  <a:srgbClr val="000000"/>
                </a:solidFill>
                <a:latin typeface="Helvetica" panose="020B0604020202020204" pitchFamily="34" charset="0"/>
              </a:rPr>
              <a:t> machine</a:t>
            </a:r>
            <a:endParaRPr lang="da-DK" sz="1200" b="1" dirty="0"/>
          </a:p>
        </p:txBody>
      </p:sp>
      <p:pic>
        <p:nvPicPr>
          <p:cNvPr id="2" name="Picture 1"/>
          <p:cNvPicPr>
            <a:picLocks noChangeAspect="1"/>
          </p:cNvPicPr>
          <p:nvPr/>
        </p:nvPicPr>
        <p:blipFill>
          <a:blip r:embed="rId3"/>
          <a:stretch>
            <a:fillRect/>
          </a:stretch>
        </p:blipFill>
        <p:spPr>
          <a:xfrm>
            <a:off x="5078320" y="2430696"/>
            <a:ext cx="3098538" cy="2304041"/>
          </a:xfrm>
          <a:prstGeom prst="rect">
            <a:avLst/>
          </a:prstGeom>
        </p:spPr>
      </p:pic>
      <p:sp>
        <p:nvSpPr>
          <p:cNvPr id="10" name="Right Arrow 9"/>
          <p:cNvSpPr/>
          <p:nvPr/>
        </p:nvSpPr>
        <p:spPr>
          <a:xfrm>
            <a:off x="4745812" y="2917012"/>
            <a:ext cx="536548" cy="377851"/>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7312710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ladsholder til tekst 3"/>
          <p:cNvSpPr>
            <a:spLocks noGrp="1"/>
          </p:cNvSpPr>
          <p:nvPr>
            <p:ph type="body" sz="quarter" idx="10"/>
          </p:nvPr>
        </p:nvSpPr>
        <p:spPr/>
        <p:txBody>
          <a:bodyPr/>
          <a:lstStyle/>
          <a:p>
            <a:r>
              <a:rPr lang="da-DK" dirty="0" smtClean="0"/>
              <a:t>Linux Commands</a:t>
            </a:r>
            <a:endParaRPr lang="da-DK" dirty="0"/>
          </a:p>
        </p:txBody>
      </p:sp>
    </p:spTree>
    <p:extLst>
      <p:ext uri="{BB962C8B-B14F-4D97-AF65-F5344CB8AC3E}">
        <p14:creationId xmlns:p14="http://schemas.microsoft.com/office/powerpoint/2010/main" val="309765734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ladsholder til tekst 3"/>
          <p:cNvSpPr>
            <a:spLocks noGrp="1"/>
          </p:cNvSpPr>
          <p:nvPr>
            <p:ph type="body" sz="quarter" idx="10"/>
          </p:nvPr>
        </p:nvSpPr>
        <p:spPr/>
        <p:txBody>
          <a:bodyPr/>
          <a:lstStyle/>
          <a:p>
            <a:r>
              <a:rPr lang="da-DK" dirty="0" smtClean="0"/>
              <a:t>File Management</a:t>
            </a:r>
            <a:endParaRPr lang="da-DK" dirty="0"/>
          </a:p>
        </p:txBody>
      </p:sp>
      <p:sp>
        <p:nvSpPr>
          <p:cNvPr id="5" name="Pladsholder til indhold 4"/>
          <p:cNvSpPr>
            <a:spLocks noGrp="1"/>
          </p:cNvSpPr>
          <p:nvPr>
            <p:ph sz="quarter" idx="12"/>
          </p:nvPr>
        </p:nvSpPr>
        <p:spPr>
          <a:xfrm>
            <a:off x="510347" y="2116875"/>
            <a:ext cx="8086620" cy="4177047"/>
          </a:xfrm>
        </p:spPr>
        <p:txBody>
          <a:bodyPr/>
          <a:lstStyle/>
          <a:p>
            <a:pPr marL="0" indent="0">
              <a:buNone/>
            </a:pPr>
            <a:r>
              <a:rPr lang="en-US" dirty="0"/>
              <a:t>In </a:t>
            </a:r>
            <a:r>
              <a:rPr lang="en-US" dirty="0" smtClean="0"/>
              <a:t>Linux are </a:t>
            </a:r>
            <a:r>
              <a:rPr lang="en-US" dirty="0"/>
              <a:t>three basic types of </a:t>
            </a:r>
            <a:r>
              <a:rPr lang="en-US" dirty="0" smtClean="0"/>
              <a:t>files</a:t>
            </a:r>
          </a:p>
          <a:p>
            <a:pPr marL="0" indent="0">
              <a:buNone/>
            </a:pPr>
            <a:endParaRPr lang="en-US" dirty="0"/>
          </a:p>
          <a:p>
            <a:pPr>
              <a:spcBef>
                <a:spcPts val="1200"/>
              </a:spcBef>
            </a:pPr>
            <a:r>
              <a:rPr lang="en-US" b="1" dirty="0"/>
              <a:t>Ordinary Files</a:t>
            </a:r>
            <a:r>
              <a:rPr lang="en-US" dirty="0"/>
              <a:t> − An ordinary file is a file on the system that contains data, text, or program instructions. In this tutorial, you look at working with ordinary files.</a:t>
            </a:r>
          </a:p>
          <a:p>
            <a:pPr>
              <a:spcBef>
                <a:spcPts val="1200"/>
              </a:spcBef>
            </a:pPr>
            <a:r>
              <a:rPr lang="en-US" b="1" dirty="0"/>
              <a:t>Directories</a:t>
            </a:r>
            <a:r>
              <a:rPr lang="en-US" dirty="0"/>
              <a:t> − Directories store both special and ordinary files. For users familiar with Windows or Mac OS, UNIX directories are equivalent to folders.</a:t>
            </a:r>
          </a:p>
          <a:p>
            <a:pPr>
              <a:spcBef>
                <a:spcPts val="1200"/>
              </a:spcBef>
            </a:pPr>
            <a:r>
              <a:rPr lang="en-US" b="1" dirty="0"/>
              <a:t>Special Files</a:t>
            </a:r>
            <a:r>
              <a:rPr lang="en-US" dirty="0"/>
              <a:t> − Some special files provide access to hardware such as hard drives, CD-ROM drives, modems, and Ethernet adapters. Other special files are similar to aliases or shortcuts and enable you to access a single file using different names.</a:t>
            </a:r>
          </a:p>
          <a:p>
            <a:endParaRPr lang="da-DK" dirty="0"/>
          </a:p>
        </p:txBody>
      </p:sp>
    </p:spTree>
    <p:extLst>
      <p:ext uri="{BB962C8B-B14F-4D97-AF65-F5344CB8AC3E}">
        <p14:creationId xmlns:p14="http://schemas.microsoft.com/office/powerpoint/2010/main" val="389159035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p:cNvSpPr>
            <a:spLocks noGrp="1"/>
          </p:cNvSpPr>
          <p:nvPr>
            <p:ph type="body" sz="quarter" idx="10"/>
          </p:nvPr>
        </p:nvSpPr>
        <p:spPr/>
        <p:txBody>
          <a:bodyPr/>
          <a:lstStyle/>
          <a:p>
            <a:r>
              <a:rPr lang="da-DK" dirty="0"/>
              <a:t>File </a:t>
            </a:r>
            <a:r>
              <a:rPr lang="da-DK" dirty="0" smtClean="0"/>
              <a:t>Management – Listing files</a:t>
            </a:r>
            <a:endParaRPr lang="da-DK" dirty="0"/>
          </a:p>
        </p:txBody>
      </p:sp>
      <p:sp>
        <p:nvSpPr>
          <p:cNvPr id="3" name="Pladsholder til indhold 2"/>
          <p:cNvSpPr>
            <a:spLocks noGrp="1"/>
          </p:cNvSpPr>
          <p:nvPr>
            <p:ph sz="quarter" idx="12"/>
          </p:nvPr>
        </p:nvSpPr>
        <p:spPr>
          <a:xfrm>
            <a:off x="510347" y="1432749"/>
            <a:ext cx="8086620" cy="3773393"/>
          </a:xfrm>
        </p:spPr>
        <p:txBody>
          <a:bodyPr>
            <a:normAutofit fontScale="77500" lnSpcReduction="20000"/>
          </a:bodyPr>
          <a:lstStyle/>
          <a:p>
            <a:pPr marL="0" indent="0">
              <a:buNone/>
            </a:pPr>
            <a:r>
              <a:rPr lang="en-US" dirty="0"/>
              <a:t>To list the files and directories stored in the current directory. Use the following </a:t>
            </a:r>
            <a:r>
              <a:rPr lang="en-US" dirty="0" smtClean="0"/>
              <a:t>command – ls</a:t>
            </a:r>
          </a:p>
          <a:p>
            <a:pPr marL="0" indent="0">
              <a:buNone/>
            </a:pPr>
            <a:endParaRPr lang="en-US" dirty="0"/>
          </a:p>
          <a:p>
            <a:pPr marL="0" indent="0">
              <a:buNone/>
            </a:pPr>
            <a:r>
              <a:rPr lang="en-US" dirty="0"/>
              <a:t>Here is the information about all the listed </a:t>
            </a:r>
            <a:r>
              <a:rPr lang="en-US" dirty="0" smtClean="0"/>
              <a:t>columns</a:t>
            </a:r>
            <a:endParaRPr lang="en-US" dirty="0"/>
          </a:p>
          <a:p>
            <a:pPr marL="0" indent="0">
              <a:buNone/>
            </a:pPr>
            <a:endParaRPr lang="en-US" dirty="0"/>
          </a:p>
          <a:p>
            <a:pPr>
              <a:lnSpc>
                <a:spcPct val="120000"/>
              </a:lnSpc>
              <a:spcBef>
                <a:spcPts val="0"/>
              </a:spcBef>
            </a:pPr>
            <a:r>
              <a:rPr lang="en-US" b="1" dirty="0"/>
              <a:t>First Column</a:t>
            </a:r>
            <a:r>
              <a:rPr lang="en-US" dirty="0"/>
              <a:t>: represents file type and permission given on the file. Below is the description of all type of files</a:t>
            </a:r>
            <a:r>
              <a:rPr lang="en-US" dirty="0" smtClean="0"/>
              <a:t>.</a:t>
            </a:r>
            <a:endParaRPr lang="en-US" dirty="0"/>
          </a:p>
          <a:p>
            <a:pPr>
              <a:lnSpc>
                <a:spcPct val="120000"/>
              </a:lnSpc>
              <a:spcBef>
                <a:spcPts val="0"/>
              </a:spcBef>
            </a:pPr>
            <a:r>
              <a:rPr lang="en-US" sz="1800" b="1" dirty="0"/>
              <a:t>Second Column</a:t>
            </a:r>
            <a:r>
              <a:rPr lang="en-US" dirty="0"/>
              <a:t>: represents the number of memory blocks taken by the file or directory</a:t>
            </a:r>
            <a:r>
              <a:rPr lang="en-US" dirty="0" smtClean="0"/>
              <a:t>.</a:t>
            </a:r>
            <a:endParaRPr lang="en-US" dirty="0"/>
          </a:p>
          <a:p>
            <a:pPr>
              <a:lnSpc>
                <a:spcPct val="120000"/>
              </a:lnSpc>
              <a:spcBef>
                <a:spcPts val="0"/>
              </a:spcBef>
            </a:pPr>
            <a:r>
              <a:rPr lang="en-US" sz="1800" b="1" dirty="0"/>
              <a:t>Third Column</a:t>
            </a:r>
            <a:r>
              <a:rPr lang="en-US" dirty="0"/>
              <a:t>: represents owner of the file. This is the Unix user who created this file</a:t>
            </a:r>
            <a:r>
              <a:rPr lang="en-US" dirty="0" smtClean="0"/>
              <a:t>.</a:t>
            </a:r>
            <a:endParaRPr lang="en-US" dirty="0"/>
          </a:p>
          <a:p>
            <a:pPr>
              <a:lnSpc>
                <a:spcPct val="120000"/>
              </a:lnSpc>
              <a:spcBef>
                <a:spcPts val="0"/>
              </a:spcBef>
            </a:pPr>
            <a:r>
              <a:rPr lang="en-US" sz="1800" b="1" dirty="0"/>
              <a:t>Fourth Column</a:t>
            </a:r>
            <a:r>
              <a:rPr lang="en-US" dirty="0"/>
              <a:t>: represents group of the owner. Every Unix user would have an associated group</a:t>
            </a:r>
            <a:r>
              <a:rPr lang="en-US" dirty="0" smtClean="0"/>
              <a:t>.</a:t>
            </a:r>
            <a:endParaRPr lang="en-US" dirty="0"/>
          </a:p>
          <a:p>
            <a:pPr>
              <a:lnSpc>
                <a:spcPct val="120000"/>
              </a:lnSpc>
              <a:spcBef>
                <a:spcPts val="0"/>
              </a:spcBef>
            </a:pPr>
            <a:r>
              <a:rPr lang="en-US" sz="1800" b="1" dirty="0"/>
              <a:t>Fifth Column</a:t>
            </a:r>
            <a:r>
              <a:rPr lang="en-US" dirty="0"/>
              <a:t>: represents file size in bytes</a:t>
            </a:r>
            <a:r>
              <a:rPr lang="en-US" dirty="0" smtClean="0"/>
              <a:t>.</a:t>
            </a:r>
            <a:endParaRPr lang="en-US" dirty="0"/>
          </a:p>
          <a:p>
            <a:pPr>
              <a:lnSpc>
                <a:spcPct val="120000"/>
              </a:lnSpc>
              <a:spcBef>
                <a:spcPts val="0"/>
              </a:spcBef>
            </a:pPr>
            <a:r>
              <a:rPr lang="en-US" sz="1800" b="1" dirty="0"/>
              <a:t>Sixth Column</a:t>
            </a:r>
            <a:r>
              <a:rPr lang="en-US" dirty="0"/>
              <a:t>: represents date and time when this file was created or modified last time</a:t>
            </a:r>
            <a:r>
              <a:rPr lang="en-US" dirty="0" smtClean="0"/>
              <a:t>.</a:t>
            </a:r>
            <a:endParaRPr lang="en-US" dirty="0"/>
          </a:p>
          <a:p>
            <a:pPr>
              <a:lnSpc>
                <a:spcPct val="120000"/>
              </a:lnSpc>
              <a:spcBef>
                <a:spcPts val="0"/>
              </a:spcBef>
            </a:pPr>
            <a:r>
              <a:rPr lang="en-US" sz="1800" dirty="0"/>
              <a:t>Seventh Column</a:t>
            </a:r>
            <a:r>
              <a:rPr lang="en-US" dirty="0"/>
              <a:t>: represents file or directory name.</a:t>
            </a:r>
            <a:endParaRPr lang="da-DK" dirty="0"/>
          </a:p>
        </p:txBody>
      </p:sp>
      <p:pic>
        <p:nvPicPr>
          <p:cNvPr id="4" name="Billede 3"/>
          <p:cNvPicPr>
            <a:picLocks noChangeAspect="1"/>
          </p:cNvPicPr>
          <p:nvPr/>
        </p:nvPicPr>
        <p:blipFill>
          <a:blip r:embed="rId2"/>
          <a:stretch>
            <a:fillRect/>
          </a:stretch>
        </p:blipFill>
        <p:spPr>
          <a:xfrm>
            <a:off x="5652655" y="4742069"/>
            <a:ext cx="3357005" cy="2115931"/>
          </a:xfrm>
          <a:prstGeom prst="rect">
            <a:avLst/>
          </a:prstGeom>
        </p:spPr>
      </p:pic>
    </p:spTree>
    <p:extLst>
      <p:ext uri="{BB962C8B-B14F-4D97-AF65-F5344CB8AC3E}">
        <p14:creationId xmlns:p14="http://schemas.microsoft.com/office/powerpoint/2010/main" val="73263859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p:cNvSpPr>
            <a:spLocks noGrp="1"/>
          </p:cNvSpPr>
          <p:nvPr>
            <p:ph type="body" sz="quarter" idx="10"/>
          </p:nvPr>
        </p:nvSpPr>
        <p:spPr/>
        <p:txBody>
          <a:bodyPr/>
          <a:lstStyle/>
          <a:p>
            <a:r>
              <a:rPr lang="da-DK" dirty="0" smtClean="0"/>
              <a:t>File Management – Listing files</a:t>
            </a:r>
            <a:endParaRPr lang="da-DK" dirty="0"/>
          </a:p>
        </p:txBody>
      </p:sp>
      <p:graphicFrame>
        <p:nvGraphicFramePr>
          <p:cNvPr id="4" name="Pladsholder til indhold 3"/>
          <p:cNvGraphicFramePr>
            <a:graphicFrameLocks noGrp="1"/>
          </p:cNvGraphicFramePr>
          <p:nvPr>
            <p:ph sz="quarter" idx="12"/>
            <p:extLst>
              <p:ext uri="{D42A27DB-BD31-4B8C-83A1-F6EECF244321}">
                <p14:modId xmlns:p14="http://schemas.microsoft.com/office/powerpoint/2010/main" val="1946178431"/>
              </p:ext>
            </p:extLst>
          </p:nvPr>
        </p:nvGraphicFramePr>
        <p:xfrm>
          <a:off x="946067" y="2308777"/>
          <a:ext cx="7794172" cy="3265551"/>
        </p:xfrm>
        <a:graphic>
          <a:graphicData uri="http://schemas.openxmlformats.org/drawingml/2006/table">
            <a:tbl>
              <a:tblPr>
                <a:tableStyleId>{69CF1AB2-1976-4502-BF36-3FF5EA218861}</a:tableStyleId>
              </a:tblPr>
              <a:tblGrid>
                <a:gridCol w="1434748"/>
                <a:gridCol w="6359424"/>
              </a:tblGrid>
              <a:tr h="0">
                <a:tc>
                  <a:txBody>
                    <a:bodyPr/>
                    <a:lstStyle/>
                    <a:p>
                      <a:pPr algn="l" fontAlgn="t"/>
                      <a:r>
                        <a:rPr lang="da-DK" dirty="0" err="1">
                          <a:solidFill>
                            <a:schemeClr val="bg1"/>
                          </a:solidFill>
                          <a:effectLst/>
                        </a:rPr>
                        <a:t>Prefix</a:t>
                      </a:r>
                      <a:endParaRPr lang="da-DK" dirty="0">
                        <a:solidFill>
                          <a:schemeClr val="bg1"/>
                        </a:solidFill>
                        <a:effectLst/>
                      </a:endParaRPr>
                    </a:p>
                  </a:txBody>
                  <a:tcPr marL="76200" marR="76200" marT="76200" marB="76200">
                    <a:solidFill>
                      <a:schemeClr val="accent1"/>
                    </a:solidFill>
                  </a:tcPr>
                </a:tc>
                <a:tc>
                  <a:txBody>
                    <a:bodyPr/>
                    <a:lstStyle/>
                    <a:p>
                      <a:pPr algn="l" fontAlgn="t"/>
                      <a:r>
                        <a:rPr lang="da-DK" dirty="0" err="1">
                          <a:solidFill>
                            <a:schemeClr val="bg1"/>
                          </a:solidFill>
                          <a:effectLst/>
                        </a:rPr>
                        <a:t>Description</a:t>
                      </a:r>
                      <a:endParaRPr lang="da-DK" dirty="0">
                        <a:solidFill>
                          <a:schemeClr val="bg1"/>
                        </a:solidFill>
                        <a:effectLst/>
                      </a:endParaRPr>
                    </a:p>
                  </a:txBody>
                  <a:tcPr marL="76200" marR="76200" marT="76200" marB="76200">
                    <a:solidFill>
                      <a:schemeClr val="accent1"/>
                    </a:solidFill>
                  </a:tcPr>
                </a:tc>
              </a:tr>
              <a:tr h="0">
                <a:tc>
                  <a:txBody>
                    <a:bodyPr/>
                    <a:lstStyle/>
                    <a:p>
                      <a:pPr fontAlgn="t"/>
                      <a:r>
                        <a:rPr lang="da-DK">
                          <a:effectLst/>
                        </a:rPr>
                        <a:t>-</a:t>
                      </a:r>
                    </a:p>
                  </a:txBody>
                  <a:tcPr marL="76200" marR="76200" marT="76200" marB="76200"/>
                </a:tc>
                <a:tc>
                  <a:txBody>
                    <a:bodyPr/>
                    <a:lstStyle/>
                    <a:p>
                      <a:pPr fontAlgn="t"/>
                      <a:r>
                        <a:rPr lang="en-US">
                          <a:effectLst/>
                        </a:rPr>
                        <a:t>Regular file, such as an ASCII text file, binary executable, or hard link.</a:t>
                      </a:r>
                    </a:p>
                  </a:txBody>
                  <a:tcPr marL="76200" marR="76200" marT="76200" marB="76200"/>
                </a:tc>
              </a:tr>
              <a:tr h="0">
                <a:tc>
                  <a:txBody>
                    <a:bodyPr/>
                    <a:lstStyle/>
                    <a:p>
                      <a:pPr fontAlgn="t"/>
                      <a:r>
                        <a:rPr lang="da-DK">
                          <a:effectLst/>
                        </a:rPr>
                        <a:t>b</a:t>
                      </a:r>
                    </a:p>
                  </a:txBody>
                  <a:tcPr marL="76200" marR="76200" marT="76200" marB="76200"/>
                </a:tc>
                <a:tc>
                  <a:txBody>
                    <a:bodyPr/>
                    <a:lstStyle/>
                    <a:p>
                      <a:pPr fontAlgn="t"/>
                      <a:r>
                        <a:rPr lang="en-US">
                          <a:effectLst/>
                        </a:rPr>
                        <a:t>Block special file. Block input/output device file such as a physical hard drive.</a:t>
                      </a:r>
                    </a:p>
                  </a:txBody>
                  <a:tcPr marL="76200" marR="76200" marT="76200" marB="76200"/>
                </a:tc>
              </a:tr>
              <a:tr h="0">
                <a:tc>
                  <a:txBody>
                    <a:bodyPr/>
                    <a:lstStyle/>
                    <a:p>
                      <a:pPr fontAlgn="t"/>
                      <a:r>
                        <a:rPr lang="da-DK">
                          <a:effectLst/>
                        </a:rPr>
                        <a:t>c</a:t>
                      </a:r>
                    </a:p>
                  </a:txBody>
                  <a:tcPr marL="76200" marR="76200" marT="76200" marB="76200"/>
                </a:tc>
                <a:tc>
                  <a:txBody>
                    <a:bodyPr/>
                    <a:lstStyle/>
                    <a:p>
                      <a:pPr fontAlgn="t"/>
                      <a:r>
                        <a:rPr lang="en-US">
                          <a:effectLst/>
                        </a:rPr>
                        <a:t>Character special file. Raw input/output device file such as a physical hard drive</a:t>
                      </a:r>
                    </a:p>
                  </a:txBody>
                  <a:tcPr marL="76200" marR="76200" marT="76200" marB="76200"/>
                </a:tc>
              </a:tr>
              <a:tr h="0">
                <a:tc>
                  <a:txBody>
                    <a:bodyPr/>
                    <a:lstStyle/>
                    <a:p>
                      <a:pPr fontAlgn="t"/>
                      <a:r>
                        <a:rPr lang="da-DK">
                          <a:effectLst/>
                        </a:rPr>
                        <a:t>d</a:t>
                      </a:r>
                    </a:p>
                  </a:txBody>
                  <a:tcPr marL="76200" marR="76200" marT="76200" marB="76200"/>
                </a:tc>
                <a:tc>
                  <a:txBody>
                    <a:bodyPr/>
                    <a:lstStyle/>
                    <a:p>
                      <a:pPr fontAlgn="t"/>
                      <a:r>
                        <a:rPr lang="en-US">
                          <a:effectLst/>
                        </a:rPr>
                        <a:t>Directory file that contains a listing of other files and directories.</a:t>
                      </a:r>
                    </a:p>
                  </a:txBody>
                  <a:tcPr marL="76200" marR="76200" marT="76200" marB="76200"/>
                </a:tc>
              </a:tr>
              <a:tr h="0">
                <a:tc>
                  <a:txBody>
                    <a:bodyPr/>
                    <a:lstStyle/>
                    <a:p>
                      <a:pPr fontAlgn="t"/>
                      <a:r>
                        <a:rPr lang="da-DK">
                          <a:effectLst/>
                        </a:rPr>
                        <a:t>l</a:t>
                      </a:r>
                    </a:p>
                  </a:txBody>
                  <a:tcPr marL="76200" marR="76200" marT="76200" marB="76200"/>
                </a:tc>
                <a:tc>
                  <a:txBody>
                    <a:bodyPr/>
                    <a:lstStyle/>
                    <a:p>
                      <a:pPr fontAlgn="t"/>
                      <a:r>
                        <a:rPr lang="en-US">
                          <a:effectLst/>
                        </a:rPr>
                        <a:t>Symbolic link file. Links on any regular file.</a:t>
                      </a:r>
                    </a:p>
                  </a:txBody>
                  <a:tcPr marL="76200" marR="76200" marT="76200" marB="76200"/>
                </a:tc>
              </a:tr>
              <a:tr h="0">
                <a:tc>
                  <a:txBody>
                    <a:bodyPr/>
                    <a:lstStyle/>
                    <a:p>
                      <a:pPr fontAlgn="t"/>
                      <a:r>
                        <a:rPr lang="da-DK">
                          <a:effectLst/>
                        </a:rPr>
                        <a:t>p</a:t>
                      </a:r>
                    </a:p>
                  </a:txBody>
                  <a:tcPr marL="76200" marR="76200" marT="76200" marB="76200"/>
                </a:tc>
                <a:tc>
                  <a:txBody>
                    <a:bodyPr/>
                    <a:lstStyle/>
                    <a:p>
                      <a:pPr fontAlgn="t"/>
                      <a:r>
                        <a:rPr lang="en-US">
                          <a:effectLst/>
                        </a:rPr>
                        <a:t>Named pipe. A mechanism for interprocess communications</a:t>
                      </a:r>
                    </a:p>
                  </a:txBody>
                  <a:tcPr marL="76200" marR="76200" marT="76200" marB="76200"/>
                </a:tc>
              </a:tr>
              <a:tr h="0">
                <a:tc>
                  <a:txBody>
                    <a:bodyPr/>
                    <a:lstStyle/>
                    <a:p>
                      <a:pPr fontAlgn="t"/>
                      <a:r>
                        <a:rPr lang="da-DK">
                          <a:effectLst/>
                        </a:rPr>
                        <a:t>s</a:t>
                      </a:r>
                    </a:p>
                  </a:txBody>
                  <a:tcPr marL="76200" marR="76200" marT="76200" marB="76200"/>
                </a:tc>
                <a:tc>
                  <a:txBody>
                    <a:bodyPr/>
                    <a:lstStyle/>
                    <a:p>
                      <a:pPr fontAlgn="t"/>
                      <a:r>
                        <a:rPr lang="en-US" dirty="0">
                          <a:effectLst/>
                        </a:rPr>
                        <a:t>Socket used for </a:t>
                      </a:r>
                      <a:r>
                        <a:rPr lang="en-US" dirty="0" err="1">
                          <a:effectLst/>
                        </a:rPr>
                        <a:t>interprocess</a:t>
                      </a:r>
                      <a:r>
                        <a:rPr lang="en-US" dirty="0">
                          <a:effectLst/>
                        </a:rPr>
                        <a:t> communication.</a:t>
                      </a:r>
                    </a:p>
                  </a:txBody>
                  <a:tcPr marL="76200" marR="76200" marT="76200" marB="76200"/>
                </a:tc>
              </a:tr>
              <a:tr h="0">
                <a:tc>
                  <a:txBody>
                    <a:bodyPr/>
                    <a:lstStyle/>
                    <a:p>
                      <a:pPr fontAlgn="t"/>
                      <a:r>
                        <a:rPr lang="da-DK" dirty="0" smtClean="0">
                          <a:effectLst/>
                        </a:rPr>
                        <a:t>a</a:t>
                      </a:r>
                      <a:endParaRPr lang="da-DK" b="1" dirty="0">
                        <a:effectLst/>
                      </a:endParaRPr>
                    </a:p>
                  </a:txBody>
                  <a:tcPr marL="76200" marR="76200" marT="76200" marB="76200"/>
                </a:tc>
                <a:tc>
                  <a:txBody>
                    <a:bodyPr/>
                    <a:lstStyle/>
                    <a:p>
                      <a:pPr fontAlgn="t"/>
                      <a:r>
                        <a:rPr lang="en-US" dirty="0" smtClean="0">
                          <a:effectLst/>
                        </a:rPr>
                        <a:t>All files</a:t>
                      </a:r>
                      <a:r>
                        <a:rPr lang="en-US" baseline="0" dirty="0" smtClean="0">
                          <a:effectLst/>
                        </a:rPr>
                        <a:t> – including hidden files</a:t>
                      </a:r>
                      <a:endParaRPr lang="en-US" dirty="0">
                        <a:effectLst/>
                      </a:endParaRPr>
                    </a:p>
                  </a:txBody>
                  <a:tcPr marL="76200" marR="76200" marT="76200" marB="76200"/>
                </a:tc>
              </a:tr>
            </a:tbl>
          </a:graphicData>
        </a:graphic>
      </p:graphicFrame>
    </p:spTree>
    <p:extLst>
      <p:ext uri="{BB962C8B-B14F-4D97-AF65-F5344CB8AC3E}">
        <p14:creationId xmlns:p14="http://schemas.microsoft.com/office/powerpoint/2010/main" val="128806170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a:p>
        </p:txBody>
      </p:sp>
      <p:sp>
        <p:nvSpPr>
          <p:cNvPr id="3" name="Content Placeholder 2"/>
          <p:cNvSpPr>
            <a:spLocks noGrp="1"/>
          </p:cNvSpPr>
          <p:nvPr>
            <p:ph sz="quarter" idx="12"/>
          </p:nvPr>
        </p:nvSpPr>
        <p:spPr/>
        <p:txBody>
          <a:bodyPr/>
          <a:lstStyle/>
          <a:p>
            <a:endParaRPr lang="en-US"/>
          </a:p>
        </p:txBody>
      </p:sp>
    </p:spTree>
    <p:extLst>
      <p:ext uri="{BB962C8B-B14F-4D97-AF65-F5344CB8AC3E}">
        <p14:creationId xmlns:p14="http://schemas.microsoft.com/office/powerpoint/2010/main" val="9719818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p:cNvSpPr>
            <a:spLocks noGrp="1"/>
          </p:cNvSpPr>
          <p:nvPr>
            <p:ph type="body" sz="quarter" idx="10"/>
          </p:nvPr>
        </p:nvSpPr>
        <p:spPr/>
        <p:txBody>
          <a:bodyPr/>
          <a:lstStyle/>
          <a:p>
            <a:r>
              <a:rPr lang="en-US" dirty="0" smtClean="0"/>
              <a:t>Display content of a file</a:t>
            </a:r>
            <a:endParaRPr lang="en-US" dirty="0"/>
          </a:p>
        </p:txBody>
      </p:sp>
      <p:sp>
        <p:nvSpPr>
          <p:cNvPr id="3" name="Pladsholder til indhold 2"/>
          <p:cNvSpPr>
            <a:spLocks noGrp="1"/>
          </p:cNvSpPr>
          <p:nvPr>
            <p:ph sz="quarter" idx="12"/>
          </p:nvPr>
        </p:nvSpPr>
        <p:spPr>
          <a:xfrm>
            <a:off x="510347" y="1266990"/>
            <a:ext cx="8086620" cy="3773393"/>
          </a:xfrm>
        </p:spPr>
        <p:txBody>
          <a:bodyPr/>
          <a:lstStyle/>
          <a:p>
            <a:pPr marL="0" indent="0">
              <a:buNone/>
            </a:pPr>
            <a:r>
              <a:rPr lang="en-US" dirty="0"/>
              <a:t>You can use </a:t>
            </a:r>
            <a:r>
              <a:rPr lang="en-US" b="1" dirty="0"/>
              <a:t>cat</a:t>
            </a:r>
            <a:r>
              <a:rPr lang="en-US" dirty="0"/>
              <a:t> command to see the content of a file</a:t>
            </a:r>
            <a:r>
              <a:rPr lang="en-US" dirty="0" smtClean="0"/>
              <a:t>.</a:t>
            </a:r>
          </a:p>
          <a:p>
            <a:pPr marL="0" indent="0">
              <a:buNone/>
            </a:pPr>
            <a:endParaRPr lang="en-US" dirty="0"/>
          </a:p>
          <a:p>
            <a:pPr marL="0" indent="0">
              <a:buNone/>
            </a:pPr>
            <a:r>
              <a:rPr lang="en-US" dirty="0"/>
              <a:t>c</a:t>
            </a:r>
            <a:r>
              <a:rPr lang="en-US" dirty="0" smtClean="0"/>
              <a:t>at test.txt</a:t>
            </a:r>
          </a:p>
          <a:p>
            <a:pPr marL="0" indent="0">
              <a:buNone/>
            </a:pPr>
            <a:endParaRPr lang="en-US" dirty="0"/>
          </a:p>
          <a:p>
            <a:pPr marL="0" indent="0">
              <a:buNone/>
            </a:pPr>
            <a:r>
              <a:rPr lang="en-US" dirty="0" smtClean="0"/>
              <a:t>Count the numbers of words in a file is very easy just use</a:t>
            </a:r>
          </a:p>
          <a:p>
            <a:pPr marL="0" indent="0">
              <a:buNone/>
            </a:pPr>
            <a:endParaRPr lang="en-US" dirty="0"/>
          </a:p>
          <a:p>
            <a:pPr marL="0" indent="0">
              <a:buNone/>
            </a:pPr>
            <a:r>
              <a:rPr lang="en-US" dirty="0" err="1" smtClean="0"/>
              <a:t>wc</a:t>
            </a:r>
            <a:r>
              <a:rPr lang="en-US" dirty="0" smtClean="0"/>
              <a:t> </a:t>
            </a:r>
            <a:r>
              <a:rPr lang="en-US" dirty="0" err="1" smtClean="0"/>
              <a:t>test.txt</a:t>
            </a:r>
            <a:endParaRPr lang="en-US" dirty="0" smtClean="0"/>
          </a:p>
          <a:p>
            <a:pPr marL="0" indent="0">
              <a:buNone/>
            </a:pPr>
            <a:endParaRPr lang="en-US" dirty="0"/>
          </a:p>
          <a:p>
            <a:pPr marL="0" indent="0">
              <a:buNone/>
            </a:pPr>
            <a:r>
              <a:rPr lang="en-US" dirty="0" smtClean="0"/>
              <a:t>The command “less </a:t>
            </a:r>
            <a:r>
              <a:rPr lang="en-US" dirty="0" err="1" smtClean="0"/>
              <a:t>test.txt</a:t>
            </a:r>
            <a:r>
              <a:rPr lang="en-US" dirty="0" smtClean="0"/>
              <a:t>” shows the file one screen-full at a time.</a:t>
            </a:r>
          </a:p>
          <a:p>
            <a:pPr marL="0" indent="0">
              <a:buNone/>
            </a:pPr>
            <a:endParaRPr lang="en-US" dirty="0"/>
          </a:p>
          <a:p>
            <a:pPr marL="0" indent="0">
              <a:buNone/>
            </a:pPr>
            <a:r>
              <a:rPr lang="en-US" dirty="0" smtClean="0"/>
              <a:t>head </a:t>
            </a:r>
            <a:r>
              <a:rPr lang="en-US" dirty="0" err="1" smtClean="0"/>
              <a:t>test.txt</a:t>
            </a:r>
            <a:r>
              <a:rPr lang="en-US" dirty="0" smtClean="0"/>
              <a:t> </a:t>
            </a:r>
          </a:p>
          <a:p>
            <a:pPr marL="0" indent="0">
              <a:buNone/>
            </a:pPr>
            <a:r>
              <a:rPr lang="en-US" dirty="0" smtClean="0"/>
              <a:t>show the first lines of the file</a:t>
            </a:r>
            <a:endParaRPr lang="da-DK" dirty="0"/>
          </a:p>
        </p:txBody>
      </p:sp>
      <p:pic>
        <p:nvPicPr>
          <p:cNvPr id="5" name="Billede 4"/>
          <p:cNvPicPr>
            <a:picLocks noChangeAspect="1"/>
          </p:cNvPicPr>
          <p:nvPr/>
        </p:nvPicPr>
        <p:blipFill>
          <a:blip r:embed="rId2"/>
          <a:stretch>
            <a:fillRect/>
          </a:stretch>
        </p:blipFill>
        <p:spPr>
          <a:xfrm>
            <a:off x="4161683" y="4494253"/>
            <a:ext cx="4133850" cy="1800225"/>
          </a:xfrm>
          <a:prstGeom prst="rect">
            <a:avLst/>
          </a:prstGeom>
        </p:spPr>
      </p:pic>
    </p:spTree>
    <p:extLst>
      <p:ext uri="{BB962C8B-B14F-4D97-AF65-F5344CB8AC3E}">
        <p14:creationId xmlns:p14="http://schemas.microsoft.com/office/powerpoint/2010/main" val="176496583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ladsholder til tekst 3"/>
          <p:cNvSpPr>
            <a:spLocks noGrp="1"/>
          </p:cNvSpPr>
          <p:nvPr>
            <p:ph type="body" sz="quarter" idx="10"/>
          </p:nvPr>
        </p:nvSpPr>
        <p:spPr/>
        <p:txBody>
          <a:bodyPr/>
          <a:lstStyle/>
          <a:p>
            <a:r>
              <a:rPr lang="en-US" dirty="0" smtClean="0"/>
              <a:t>Introduction</a:t>
            </a:r>
            <a:endParaRPr lang="en-US" dirty="0"/>
          </a:p>
        </p:txBody>
      </p:sp>
      <p:sp>
        <p:nvSpPr>
          <p:cNvPr id="5" name="Pladsholder til tekst 4"/>
          <p:cNvSpPr>
            <a:spLocks noGrp="1"/>
          </p:cNvSpPr>
          <p:nvPr>
            <p:ph type="body" sz="quarter" idx="11"/>
          </p:nvPr>
        </p:nvSpPr>
        <p:spPr/>
        <p:txBody>
          <a:bodyPr/>
          <a:lstStyle/>
          <a:p>
            <a:r>
              <a:rPr lang="da-DK" dirty="0" smtClean="0"/>
              <a:t> </a:t>
            </a:r>
            <a:endParaRPr lang="da-DK" dirty="0"/>
          </a:p>
        </p:txBody>
      </p:sp>
      <p:pic>
        <p:nvPicPr>
          <p:cNvPr id="6" name="Picture 8" descr="https://www3.nd.edu/~ljordan/linux/images/tuxwhitebg.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7503" r="8037"/>
          <a:stretch/>
        </p:blipFill>
        <p:spPr bwMode="auto">
          <a:xfrm>
            <a:off x="3495169" y="1632199"/>
            <a:ext cx="1973179" cy="18689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737978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ladsholder til tekst 3"/>
          <p:cNvSpPr>
            <a:spLocks noGrp="1"/>
          </p:cNvSpPr>
          <p:nvPr>
            <p:ph type="body" sz="quarter" idx="10"/>
          </p:nvPr>
        </p:nvSpPr>
        <p:spPr/>
        <p:txBody>
          <a:bodyPr/>
          <a:lstStyle/>
          <a:p>
            <a:r>
              <a:rPr lang="da-DK" dirty="0"/>
              <a:t>Directory </a:t>
            </a:r>
            <a:r>
              <a:rPr lang="da-DK" dirty="0" err="1"/>
              <a:t>Related</a:t>
            </a:r>
            <a:r>
              <a:rPr lang="da-DK" dirty="0"/>
              <a:t> Commands</a:t>
            </a:r>
          </a:p>
        </p:txBody>
      </p:sp>
      <p:sp>
        <p:nvSpPr>
          <p:cNvPr id="5" name="Pladsholder til indhold 4"/>
          <p:cNvSpPr>
            <a:spLocks noGrp="1"/>
          </p:cNvSpPr>
          <p:nvPr>
            <p:ph sz="quarter" idx="12"/>
          </p:nvPr>
        </p:nvSpPr>
        <p:spPr/>
        <p:txBody>
          <a:bodyPr/>
          <a:lstStyle/>
          <a:p>
            <a:r>
              <a:rPr lang="en-US" b="1" dirty="0" err="1" smtClean="0">
                <a:solidFill>
                  <a:srgbClr val="00B050"/>
                </a:solidFill>
              </a:rPr>
              <a:t>cp</a:t>
            </a:r>
            <a:r>
              <a:rPr lang="en-US" dirty="0" smtClean="0"/>
              <a:t> – Copy of file - </a:t>
            </a:r>
            <a:r>
              <a:rPr lang="en-US" dirty="0" err="1" smtClean="0">
                <a:solidFill>
                  <a:schemeClr val="accent1"/>
                </a:solidFill>
              </a:rPr>
              <a:t>cp</a:t>
            </a:r>
            <a:r>
              <a:rPr lang="en-US" dirty="0" smtClean="0">
                <a:solidFill>
                  <a:schemeClr val="accent1"/>
                </a:solidFill>
              </a:rPr>
              <a:t> </a:t>
            </a:r>
            <a:r>
              <a:rPr lang="en-US" dirty="0" err="1" smtClean="0">
                <a:solidFill>
                  <a:schemeClr val="accent1"/>
                </a:solidFill>
              </a:rPr>
              <a:t>source_file</a:t>
            </a:r>
            <a:r>
              <a:rPr lang="en-US" dirty="0" smtClean="0">
                <a:solidFill>
                  <a:schemeClr val="accent1"/>
                </a:solidFill>
              </a:rPr>
              <a:t> </a:t>
            </a:r>
            <a:r>
              <a:rPr lang="en-US" dirty="0" err="1" smtClean="0">
                <a:solidFill>
                  <a:schemeClr val="accent1"/>
                </a:solidFill>
              </a:rPr>
              <a:t>destination_file</a:t>
            </a:r>
            <a:endParaRPr lang="en-US" dirty="0" smtClean="0">
              <a:solidFill>
                <a:schemeClr val="accent1"/>
              </a:solidFill>
            </a:endParaRPr>
          </a:p>
          <a:p>
            <a:r>
              <a:rPr lang="en-US" b="1" dirty="0">
                <a:solidFill>
                  <a:srgbClr val="00B050"/>
                </a:solidFill>
              </a:rPr>
              <a:t>mv</a:t>
            </a:r>
            <a:r>
              <a:rPr lang="en-US" dirty="0" smtClean="0"/>
              <a:t> – Renaming  -  </a:t>
            </a:r>
            <a:r>
              <a:rPr lang="en-US" dirty="0">
                <a:solidFill>
                  <a:schemeClr val="accent1"/>
                </a:solidFill>
              </a:rPr>
              <a:t>mv </a:t>
            </a:r>
            <a:r>
              <a:rPr lang="en-US" dirty="0" err="1">
                <a:solidFill>
                  <a:schemeClr val="accent1"/>
                </a:solidFill>
              </a:rPr>
              <a:t>old_file</a:t>
            </a:r>
            <a:r>
              <a:rPr lang="en-US" dirty="0">
                <a:solidFill>
                  <a:schemeClr val="accent1"/>
                </a:solidFill>
              </a:rPr>
              <a:t> </a:t>
            </a:r>
            <a:r>
              <a:rPr lang="en-US" dirty="0" err="1">
                <a:solidFill>
                  <a:schemeClr val="accent1"/>
                </a:solidFill>
              </a:rPr>
              <a:t>new_file</a:t>
            </a:r>
            <a:endParaRPr lang="en-US" dirty="0">
              <a:solidFill>
                <a:schemeClr val="accent1"/>
              </a:solidFill>
            </a:endParaRPr>
          </a:p>
          <a:p>
            <a:r>
              <a:rPr lang="en-US" b="1" dirty="0" err="1">
                <a:solidFill>
                  <a:srgbClr val="00B050"/>
                </a:solidFill>
              </a:rPr>
              <a:t>rm</a:t>
            </a:r>
            <a:r>
              <a:rPr lang="en-US" dirty="0" smtClean="0"/>
              <a:t> – Delete – </a:t>
            </a:r>
            <a:r>
              <a:rPr lang="en-US" dirty="0" err="1">
                <a:solidFill>
                  <a:schemeClr val="accent1"/>
                </a:solidFill>
              </a:rPr>
              <a:t>rm</a:t>
            </a:r>
            <a:r>
              <a:rPr lang="en-US" dirty="0">
                <a:solidFill>
                  <a:schemeClr val="accent1"/>
                </a:solidFill>
              </a:rPr>
              <a:t> filename</a:t>
            </a:r>
          </a:p>
          <a:p>
            <a:r>
              <a:rPr lang="en-US" b="1" dirty="0">
                <a:solidFill>
                  <a:srgbClr val="00B050"/>
                </a:solidFill>
              </a:rPr>
              <a:t>cd</a:t>
            </a:r>
            <a:r>
              <a:rPr lang="en-US" dirty="0" smtClean="0"/>
              <a:t> </a:t>
            </a:r>
            <a:r>
              <a:rPr lang="en-US" dirty="0"/>
              <a:t>–</a:t>
            </a:r>
            <a:r>
              <a:rPr lang="en-US" dirty="0" smtClean="0"/>
              <a:t> Change </a:t>
            </a:r>
            <a:r>
              <a:rPr lang="en-US" dirty="0" err="1" smtClean="0"/>
              <a:t>dir</a:t>
            </a:r>
            <a:r>
              <a:rPr lang="en-US" dirty="0" smtClean="0"/>
              <a:t> – </a:t>
            </a:r>
            <a:r>
              <a:rPr lang="en-US" dirty="0">
                <a:solidFill>
                  <a:schemeClr val="accent1"/>
                </a:solidFill>
              </a:rPr>
              <a:t>cd~ (home </a:t>
            </a:r>
            <a:r>
              <a:rPr lang="en-US" dirty="0" err="1">
                <a:solidFill>
                  <a:schemeClr val="accent1"/>
                </a:solidFill>
              </a:rPr>
              <a:t>dir</a:t>
            </a:r>
            <a:r>
              <a:rPr lang="en-US" dirty="0">
                <a:solidFill>
                  <a:schemeClr val="accent1"/>
                </a:solidFill>
              </a:rPr>
              <a:t>) – cd- (last </a:t>
            </a:r>
            <a:r>
              <a:rPr lang="en-US" dirty="0" err="1">
                <a:solidFill>
                  <a:schemeClr val="accent1"/>
                </a:solidFill>
              </a:rPr>
              <a:t>dir</a:t>
            </a:r>
            <a:r>
              <a:rPr lang="en-US" dirty="0">
                <a:solidFill>
                  <a:schemeClr val="accent1"/>
                </a:solidFill>
              </a:rPr>
              <a:t>)</a:t>
            </a:r>
          </a:p>
          <a:p>
            <a:r>
              <a:rPr lang="en-US" b="1" dirty="0" err="1">
                <a:solidFill>
                  <a:srgbClr val="00B050"/>
                </a:solidFill>
              </a:rPr>
              <a:t>mkdir</a:t>
            </a:r>
            <a:r>
              <a:rPr lang="en-US" dirty="0" smtClean="0"/>
              <a:t> – Create directory </a:t>
            </a:r>
            <a:r>
              <a:rPr lang="en-US" dirty="0"/>
              <a:t>- </a:t>
            </a:r>
            <a:r>
              <a:rPr lang="en-US" dirty="0" err="1">
                <a:solidFill>
                  <a:schemeClr val="accent1"/>
                </a:solidFill>
              </a:rPr>
              <a:t>mkdir</a:t>
            </a:r>
            <a:r>
              <a:rPr lang="en-US" dirty="0">
                <a:solidFill>
                  <a:schemeClr val="accent1"/>
                </a:solidFill>
              </a:rPr>
              <a:t> </a:t>
            </a:r>
            <a:r>
              <a:rPr lang="en-US" dirty="0" err="1">
                <a:solidFill>
                  <a:schemeClr val="accent1"/>
                </a:solidFill>
              </a:rPr>
              <a:t>dirname</a:t>
            </a:r>
            <a:endParaRPr lang="en-US" dirty="0">
              <a:solidFill>
                <a:schemeClr val="accent1"/>
              </a:solidFill>
            </a:endParaRPr>
          </a:p>
          <a:p>
            <a:r>
              <a:rPr lang="en-US" b="1" dirty="0" err="1">
                <a:solidFill>
                  <a:srgbClr val="00B050"/>
                </a:solidFill>
              </a:rPr>
              <a:t>rmdir</a:t>
            </a:r>
            <a:r>
              <a:rPr lang="en-US" dirty="0" smtClean="0"/>
              <a:t> – Remove directory – </a:t>
            </a:r>
            <a:r>
              <a:rPr lang="en-US" dirty="0" err="1">
                <a:solidFill>
                  <a:schemeClr val="accent1"/>
                </a:solidFill>
              </a:rPr>
              <a:t>rmdir</a:t>
            </a:r>
            <a:r>
              <a:rPr lang="en-US" dirty="0">
                <a:solidFill>
                  <a:schemeClr val="accent1"/>
                </a:solidFill>
              </a:rPr>
              <a:t> </a:t>
            </a:r>
            <a:r>
              <a:rPr lang="en-US" dirty="0" err="1">
                <a:solidFill>
                  <a:schemeClr val="accent1"/>
                </a:solidFill>
              </a:rPr>
              <a:t>dirname</a:t>
            </a:r>
            <a:endParaRPr lang="en-US" dirty="0">
              <a:solidFill>
                <a:schemeClr val="accent1"/>
              </a:solidFill>
            </a:endParaRPr>
          </a:p>
          <a:p>
            <a:r>
              <a:rPr lang="en-US" b="1" dirty="0" err="1">
                <a:solidFill>
                  <a:srgbClr val="00B050"/>
                </a:solidFill>
              </a:rPr>
              <a:t>pwd</a:t>
            </a:r>
            <a:r>
              <a:rPr lang="en-US" dirty="0"/>
              <a:t> –</a:t>
            </a:r>
            <a:r>
              <a:rPr lang="en-US" dirty="0" smtClean="0"/>
              <a:t> </a:t>
            </a:r>
            <a:r>
              <a:rPr lang="en-US" dirty="0"/>
              <a:t>print working </a:t>
            </a:r>
            <a:r>
              <a:rPr lang="en-US" dirty="0" smtClean="0"/>
              <a:t>directory - </a:t>
            </a:r>
            <a:r>
              <a:rPr lang="en-US" dirty="0" err="1" smtClean="0">
                <a:solidFill>
                  <a:schemeClr val="accent1"/>
                </a:solidFill>
              </a:rPr>
              <a:t>pwd</a:t>
            </a:r>
            <a:endParaRPr lang="en-US" dirty="0">
              <a:solidFill>
                <a:schemeClr val="accent1"/>
              </a:solidFill>
            </a:endParaRPr>
          </a:p>
        </p:txBody>
      </p:sp>
    </p:spTree>
    <p:extLst>
      <p:ext uri="{BB962C8B-B14F-4D97-AF65-F5344CB8AC3E}">
        <p14:creationId xmlns:p14="http://schemas.microsoft.com/office/powerpoint/2010/main" val="47131431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p:cNvSpPr>
            <a:spLocks noGrp="1"/>
          </p:cNvSpPr>
          <p:nvPr>
            <p:ph type="body" sz="quarter" idx="10"/>
          </p:nvPr>
        </p:nvSpPr>
        <p:spPr/>
        <p:txBody>
          <a:bodyPr/>
          <a:lstStyle/>
          <a:p>
            <a:r>
              <a:rPr lang="da-DK" dirty="0" err="1"/>
              <a:t>Process</a:t>
            </a:r>
            <a:r>
              <a:rPr lang="da-DK" dirty="0"/>
              <a:t> </a:t>
            </a:r>
            <a:r>
              <a:rPr lang="da-DK" dirty="0" err="1"/>
              <a:t>Related</a:t>
            </a:r>
            <a:r>
              <a:rPr lang="da-DK" dirty="0"/>
              <a:t> Commands</a:t>
            </a:r>
          </a:p>
        </p:txBody>
      </p:sp>
      <p:sp>
        <p:nvSpPr>
          <p:cNvPr id="3" name="Pladsholder til indhold 2"/>
          <p:cNvSpPr>
            <a:spLocks noGrp="1"/>
          </p:cNvSpPr>
          <p:nvPr>
            <p:ph sz="quarter" idx="12"/>
          </p:nvPr>
        </p:nvSpPr>
        <p:spPr>
          <a:xfrm>
            <a:off x="510347" y="2116875"/>
            <a:ext cx="8086620" cy="4408616"/>
          </a:xfrm>
        </p:spPr>
        <p:txBody>
          <a:bodyPr>
            <a:normAutofit fontScale="92500" lnSpcReduction="10000"/>
          </a:bodyPr>
          <a:lstStyle/>
          <a:p>
            <a:r>
              <a:rPr lang="en-US" b="1" dirty="0" err="1"/>
              <a:t>s</a:t>
            </a:r>
            <a:r>
              <a:rPr lang="en-US" b="1" dirty="0" err="1" smtClean="0"/>
              <a:t>s</a:t>
            </a:r>
            <a:r>
              <a:rPr lang="en-US" dirty="0"/>
              <a:t/>
            </a:r>
            <a:br>
              <a:rPr lang="en-US" dirty="0"/>
            </a:br>
            <a:r>
              <a:rPr lang="en-US" dirty="0" smtClean="0"/>
              <a:t>Obtain </a:t>
            </a:r>
            <a:r>
              <a:rPr lang="en-US" dirty="0"/>
              <a:t>a listing of processes and their </a:t>
            </a:r>
            <a:r>
              <a:rPr lang="en-US" dirty="0" smtClean="0"/>
              <a:t>id's. Including </a:t>
            </a:r>
            <a:r>
              <a:rPr lang="en-US" dirty="0"/>
              <a:t>the option aux will show all processes.</a:t>
            </a:r>
          </a:p>
          <a:p>
            <a:r>
              <a:rPr lang="en-US" b="1" dirty="0"/>
              <a:t>t</a:t>
            </a:r>
            <a:r>
              <a:rPr lang="en-US" b="1" dirty="0" smtClean="0"/>
              <a:t>op</a:t>
            </a:r>
            <a:r>
              <a:rPr lang="en-US" dirty="0" smtClean="0"/>
              <a:t/>
            </a:r>
            <a:br>
              <a:rPr lang="en-US" dirty="0" smtClean="0"/>
            </a:br>
            <a:r>
              <a:rPr lang="en-US" dirty="0"/>
              <a:t>provides an ongoing look at processor activity in real time. It displays a listing of the most CPU-intensive tasks on the system, and can provide an interactive interface for manipulating processes. </a:t>
            </a:r>
          </a:p>
          <a:p>
            <a:r>
              <a:rPr lang="en-US" b="1" dirty="0" err="1" smtClean="0"/>
              <a:t>netstat</a:t>
            </a:r>
            <a:r>
              <a:rPr lang="en-US" dirty="0" smtClean="0"/>
              <a:t/>
            </a:r>
            <a:br>
              <a:rPr lang="en-US" dirty="0" smtClean="0"/>
            </a:br>
            <a:r>
              <a:rPr lang="en-US" dirty="0"/>
              <a:t>Print network connections, routing tables, interface statistics, masquerade connections, and multicast </a:t>
            </a:r>
            <a:r>
              <a:rPr lang="en-US" dirty="0" smtClean="0"/>
              <a:t>memberships</a:t>
            </a:r>
            <a:endParaRPr lang="en-US" dirty="0"/>
          </a:p>
          <a:p>
            <a:r>
              <a:rPr lang="en-US" b="1" dirty="0" err="1" smtClean="0"/>
              <a:t>pstree</a:t>
            </a:r>
            <a:r>
              <a:rPr lang="en-US" dirty="0" smtClean="0"/>
              <a:t/>
            </a:r>
            <a:br>
              <a:rPr lang="en-US" dirty="0" smtClean="0"/>
            </a:br>
            <a:r>
              <a:rPr lang="en-US" dirty="0" smtClean="0"/>
              <a:t>shows </a:t>
            </a:r>
            <a:r>
              <a:rPr lang="en-US" dirty="0"/>
              <a:t>running processes as a tree</a:t>
            </a:r>
          </a:p>
          <a:p>
            <a:r>
              <a:rPr lang="en-US" b="1" dirty="0"/>
              <a:t>k</a:t>
            </a:r>
            <a:r>
              <a:rPr lang="en-US" b="1" dirty="0" smtClean="0"/>
              <a:t>ill</a:t>
            </a:r>
            <a:r>
              <a:rPr lang="en-US" dirty="0" smtClean="0"/>
              <a:t/>
            </a:r>
            <a:br>
              <a:rPr lang="en-US" dirty="0" smtClean="0"/>
            </a:br>
            <a:r>
              <a:rPr lang="en-US" dirty="0"/>
              <a:t>send signal to a process</a:t>
            </a:r>
            <a:endParaRPr lang="en-US" dirty="0" smtClean="0"/>
          </a:p>
          <a:p>
            <a:r>
              <a:rPr lang="en-US" b="1" dirty="0" err="1" smtClean="0"/>
              <a:t>whoami</a:t>
            </a:r>
            <a:r>
              <a:rPr lang="en-US" dirty="0"/>
              <a:t/>
            </a:r>
            <a:br>
              <a:rPr lang="en-US" dirty="0"/>
            </a:br>
            <a:r>
              <a:rPr lang="en-US" dirty="0" smtClean="0"/>
              <a:t>Display information about the user</a:t>
            </a:r>
            <a:endParaRPr lang="en-US" dirty="0"/>
          </a:p>
          <a:p>
            <a:pPr marL="0" indent="0">
              <a:buNone/>
            </a:pPr>
            <a:endParaRPr lang="da-DK" dirty="0"/>
          </a:p>
        </p:txBody>
      </p:sp>
    </p:spTree>
    <p:extLst>
      <p:ext uri="{BB962C8B-B14F-4D97-AF65-F5344CB8AC3E}">
        <p14:creationId xmlns:p14="http://schemas.microsoft.com/office/powerpoint/2010/main" val="356851813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p:cNvSpPr>
            <a:spLocks noGrp="1"/>
          </p:cNvSpPr>
          <p:nvPr>
            <p:ph type="body" sz="quarter" idx="10"/>
          </p:nvPr>
        </p:nvSpPr>
        <p:spPr/>
        <p:txBody>
          <a:bodyPr/>
          <a:lstStyle/>
          <a:p>
            <a:r>
              <a:rPr lang="da-DK" dirty="0"/>
              <a:t>File permissions</a:t>
            </a:r>
          </a:p>
        </p:txBody>
      </p:sp>
      <p:sp>
        <p:nvSpPr>
          <p:cNvPr id="3" name="Pladsholder til indhold 2"/>
          <p:cNvSpPr>
            <a:spLocks noGrp="1"/>
          </p:cNvSpPr>
          <p:nvPr>
            <p:ph sz="quarter" idx="12"/>
          </p:nvPr>
        </p:nvSpPr>
        <p:spPr>
          <a:xfrm>
            <a:off x="510347" y="2116875"/>
            <a:ext cx="8086620" cy="4361115"/>
          </a:xfrm>
        </p:spPr>
        <p:txBody>
          <a:bodyPr>
            <a:normAutofit fontScale="92500" lnSpcReduction="20000"/>
          </a:bodyPr>
          <a:lstStyle/>
          <a:p>
            <a:pPr marL="0" indent="0">
              <a:buNone/>
            </a:pPr>
            <a:r>
              <a:rPr lang="en-US" dirty="0"/>
              <a:t>If the command ls -l is given, a long list of file names </a:t>
            </a:r>
            <a:r>
              <a:rPr lang="en-US" dirty="0" smtClean="0"/>
              <a:t>is displayed</a:t>
            </a:r>
            <a:r>
              <a:rPr lang="en-US" dirty="0"/>
              <a:t>. The </a:t>
            </a:r>
            <a:r>
              <a:rPr lang="en-US" dirty="0" smtClean="0"/>
              <a:t>first column </a:t>
            </a:r>
            <a:r>
              <a:rPr lang="en-US" dirty="0"/>
              <a:t>in this list details the </a:t>
            </a:r>
            <a:r>
              <a:rPr lang="en-US" dirty="0" smtClean="0"/>
              <a:t>permissions applying </a:t>
            </a:r>
            <a:r>
              <a:rPr lang="en-US" dirty="0"/>
              <a:t>to the file</a:t>
            </a:r>
            <a:r>
              <a:rPr lang="en-US" dirty="0" smtClean="0"/>
              <a:t>.</a:t>
            </a:r>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smtClean="0"/>
          </a:p>
          <a:p>
            <a:pPr marL="0" indent="0">
              <a:buNone/>
            </a:pPr>
            <a:r>
              <a:rPr lang="en-US" dirty="0" smtClean="0"/>
              <a:t>The </a:t>
            </a:r>
            <a:r>
              <a:rPr lang="en-US" b="1" dirty="0" err="1"/>
              <a:t>chmod</a:t>
            </a:r>
            <a:r>
              <a:rPr lang="en-US" dirty="0"/>
              <a:t> command changes the </a:t>
            </a:r>
            <a:r>
              <a:rPr lang="en-US" dirty="0" smtClean="0"/>
              <a:t>permission</a:t>
            </a:r>
            <a:br>
              <a:rPr lang="en-US" dirty="0" smtClean="0"/>
            </a:br>
            <a:r>
              <a:rPr lang="en-US" dirty="0" smtClean="0"/>
              <a:t>on a </a:t>
            </a:r>
            <a:r>
              <a:rPr lang="en-US" dirty="0"/>
              <a:t>given file or </a:t>
            </a:r>
            <a:r>
              <a:rPr lang="en-US" dirty="0" smtClean="0"/>
              <a:t>directory.</a:t>
            </a:r>
          </a:p>
          <a:p>
            <a:pPr marL="0" indent="0">
              <a:buNone/>
            </a:pPr>
            <a:r>
              <a:rPr lang="en-US" dirty="0" smtClean="0"/>
              <a:t/>
            </a:r>
            <a:br>
              <a:rPr lang="en-US" dirty="0" smtClean="0"/>
            </a:br>
            <a:r>
              <a:rPr lang="en-US" dirty="0" err="1" smtClean="0"/>
              <a:t>chmod</a:t>
            </a:r>
            <a:r>
              <a:rPr lang="en-US" dirty="0" smtClean="0"/>
              <a:t> </a:t>
            </a:r>
            <a:r>
              <a:rPr lang="en-US" dirty="0"/>
              <a:t>sets permissions in two ways.</a:t>
            </a:r>
          </a:p>
          <a:p>
            <a:pPr marL="0" indent="0">
              <a:buNone/>
            </a:pPr>
            <a:endParaRPr lang="en-US" dirty="0"/>
          </a:p>
          <a:p>
            <a:r>
              <a:rPr lang="en-US" dirty="0"/>
              <a:t>Using symbols</a:t>
            </a:r>
          </a:p>
          <a:p>
            <a:r>
              <a:rPr lang="en-US" dirty="0"/>
              <a:t>Using octal values</a:t>
            </a:r>
          </a:p>
          <a:p>
            <a:pPr marL="0" indent="0">
              <a:buNone/>
            </a:pPr>
            <a:r>
              <a:rPr lang="en-US" dirty="0" smtClean="0"/>
              <a:t> </a:t>
            </a:r>
            <a:endParaRPr lang="da-DK" dirty="0"/>
          </a:p>
        </p:txBody>
      </p:sp>
      <p:pic>
        <p:nvPicPr>
          <p:cNvPr id="5" name="Billede 4"/>
          <p:cNvPicPr>
            <a:picLocks noChangeAspect="1"/>
          </p:cNvPicPr>
          <p:nvPr/>
        </p:nvPicPr>
        <p:blipFill>
          <a:blip r:embed="rId2"/>
          <a:stretch>
            <a:fillRect/>
          </a:stretch>
        </p:blipFill>
        <p:spPr>
          <a:xfrm>
            <a:off x="2530867" y="2696007"/>
            <a:ext cx="4529014" cy="1300051"/>
          </a:xfrm>
          <a:prstGeom prst="rect">
            <a:avLst/>
          </a:prstGeom>
        </p:spPr>
      </p:pic>
      <p:graphicFrame>
        <p:nvGraphicFramePr>
          <p:cNvPr id="8" name="Tabel 7"/>
          <p:cNvGraphicFramePr>
            <a:graphicFrameLocks noGrp="1"/>
          </p:cNvGraphicFramePr>
          <p:nvPr>
            <p:extLst>
              <p:ext uri="{D42A27DB-BD31-4B8C-83A1-F6EECF244321}">
                <p14:modId xmlns:p14="http://schemas.microsoft.com/office/powerpoint/2010/main" val="1056864190"/>
              </p:ext>
            </p:extLst>
          </p:nvPr>
        </p:nvGraphicFramePr>
        <p:xfrm>
          <a:off x="6530676" y="4880030"/>
          <a:ext cx="2458176" cy="1892617"/>
        </p:xfrm>
        <a:graphic>
          <a:graphicData uri="http://schemas.openxmlformats.org/drawingml/2006/table">
            <a:tbl>
              <a:tblPr>
                <a:tableStyleId>{125E5076-3810-47DD-B79F-674D7AD40C01}</a:tableStyleId>
              </a:tblPr>
              <a:tblGrid>
                <a:gridCol w="819392"/>
                <a:gridCol w="819392"/>
                <a:gridCol w="819392"/>
              </a:tblGrid>
              <a:tr h="143551">
                <a:tc>
                  <a:txBody>
                    <a:bodyPr/>
                    <a:lstStyle/>
                    <a:p>
                      <a:pPr algn="ctr"/>
                      <a:r>
                        <a:rPr lang="da-DK" sz="800" dirty="0" err="1">
                          <a:effectLst/>
                        </a:rPr>
                        <a:t>Octal</a:t>
                      </a:r>
                      <a:endParaRPr lang="da-DK" sz="800" dirty="0">
                        <a:effectLst/>
                      </a:endParaRPr>
                    </a:p>
                  </a:txBody>
                  <a:tcPr marL="0" marR="0" marT="0" marB="0" anchor="ctr"/>
                </a:tc>
                <a:tc>
                  <a:txBody>
                    <a:bodyPr/>
                    <a:lstStyle/>
                    <a:p>
                      <a:pPr algn="ctr"/>
                      <a:r>
                        <a:rPr lang="da-DK" sz="800" dirty="0">
                          <a:effectLst/>
                        </a:rPr>
                        <a:t>Symbol</a:t>
                      </a:r>
                    </a:p>
                  </a:txBody>
                  <a:tcPr marL="0" marR="0" marT="0" marB="0" anchor="ctr"/>
                </a:tc>
                <a:tc>
                  <a:txBody>
                    <a:bodyPr/>
                    <a:lstStyle/>
                    <a:p>
                      <a:r>
                        <a:rPr lang="da-DK" sz="800">
                          <a:effectLst/>
                        </a:rPr>
                        <a:t>Permission</a:t>
                      </a:r>
                      <a:endParaRPr lang="da-DK" sz="800"/>
                    </a:p>
                  </a:txBody>
                  <a:tcPr marL="0" marR="0" marT="0" marB="0" anchor="ctr"/>
                </a:tc>
              </a:tr>
              <a:tr h="205108">
                <a:tc>
                  <a:txBody>
                    <a:bodyPr/>
                    <a:lstStyle/>
                    <a:p>
                      <a:pPr algn="ctr"/>
                      <a:r>
                        <a:rPr lang="da-DK" sz="800" dirty="0">
                          <a:effectLst/>
                        </a:rPr>
                        <a:t>0</a:t>
                      </a:r>
                    </a:p>
                  </a:txBody>
                  <a:tcPr marL="0" marR="0" marT="0" marB="0" anchor="ctr"/>
                </a:tc>
                <a:tc>
                  <a:txBody>
                    <a:bodyPr/>
                    <a:lstStyle/>
                    <a:p>
                      <a:pPr algn="ctr"/>
                      <a:r>
                        <a:rPr lang="da-DK" sz="800" dirty="0">
                          <a:effectLst/>
                        </a:rPr>
                        <a:t>---</a:t>
                      </a:r>
                    </a:p>
                  </a:txBody>
                  <a:tcPr marL="0" marR="0" marT="0" marB="0" anchor="ctr"/>
                </a:tc>
                <a:tc>
                  <a:txBody>
                    <a:bodyPr/>
                    <a:lstStyle/>
                    <a:p>
                      <a:r>
                        <a:rPr lang="da-DK" sz="800"/>
                        <a:t>No Permissions</a:t>
                      </a:r>
                    </a:p>
                  </a:txBody>
                  <a:tcPr marL="0" marR="0" marT="0" marB="0" anchor="ctr"/>
                </a:tc>
              </a:tr>
              <a:tr h="205108">
                <a:tc>
                  <a:txBody>
                    <a:bodyPr/>
                    <a:lstStyle/>
                    <a:p>
                      <a:pPr algn="ctr"/>
                      <a:r>
                        <a:rPr lang="da-DK" sz="800">
                          <a:effectLst/>
                        </a:rPr>
                        <a:t>1</a:t>
                      </a:r>
                    </a:p>
                  </a:txBody>
                  <a:tcPr marL="0" marR="0" marT="0" marB="0" anchor="ctr"/>
                </a:tc>
                <a:tc>
                  <a:txBody>
                    <a:bodyPr/>
                    <a:lstStyle/>
                    <a:p>
                      <a:pPr algn="ctr"/>
                      <a:r>
                        <a:rPr lang="da-DK" sz="800" dirty="0">
                          <a:effectLst/>
                        </a:rPr>
                        <a:t>--x</a:t>
                      </a:r>
                    </a:p>
                  </a:txBody>
                  <a:tcPr marL="0" marR="0" marT="0" marB="0" anchor="ctr"/>
                </a:tc>
                <a:tc>
                  <a:txBody>
                    <a:bodyPr/>
                    <a:lstStyle/>
                    <a:p>
                      <a:r>
                        <a:rPr lang="da-DK" sz="800"/>
                        <a:t>Execute</a:t>
                      </a:r>
                    </a:p>
                  </a:txBody>
                  <a:tcPr marL="0" marR="0" marT="0" marB="0" anchor="ctr"/>
                </a:tc>
              </a:tr>
              <a:tr h="205108">
                <a:tc>
                  <a:txBody>
                    <a:bodyPr/>
                    <a:lstStyle/>
                    <a:p>
                      <a:pPr algn="ctr"/>
                      <a:r>
                        <a:rPr lang="da-DK" sz="800">
                          <a:effectLst/>
                        </a:rPr>
                        <a:t>2</a:t>
                      </a:r>
                    </a:p>
                  </a:txBody>
                  <a:tcPr marL="0" marR="0" marT="0" marB="0" anchor="ctr"/>
                </a:tc>
                <a:tc>
                  <a:txBody>
                    <a:bodyPr/>
                    <a:lstStyle/>
                    <a:p>
                      <a:pPr algn="ctr"/>
                      <a:r>
                        <a:rPr lang="da-DK" sz="800" dirty="0">
                          <a:effectLst/>
                        </a:rPr>
                        <a:t>-w-</a:t>
                      </a:r>
                    </a:p>
                  </a:txBody>
                  <a:tcPr marL="0" marR="0" marT="0" marB="0" anchor="ctr"/>
                </a:tc>
                <a:tc>
                  <a:txBody>
                    <a:bodyPr/>
                    <a:lstStyle/>
                    <a:p>
                      <a:r>
                        <a:rPr lang="da-DK" sz="800"/>
                        <a:t>Write</a:t>
                      </a:r>
                    </a:p>
                  </a:txBody>
                  <a:tcPr marL="0" marR="0" marT="0" marB="0" anchor="ctr"/>
                </a:tc>
              </a:tr>
              <a:tr h="239843">
                <a:tc>
                  <a:txBody>
                    <a:bodyPr/>
                    <a:lstStyle/>
                    <a:p>
                      <a:pPr algn="ctr"/>
                      <a:r>
                        <a:rPr lang="da-DK" sz="800">
                          <a:effectLst/>
                        </a:rPr>
                        <a:t>3</a:t>
                      </a:r>
                    </a:p>
                  </a:txBody>
                  <a:tcPr marL="0" marR="0" marT="0" marB="0" anchor="ctr"/>
                </a:tc>
                <a:tc>
                  <a:txBody>
                    <a:bodyPr/>
                    <a:lstStyle/>
                    <a:p>
                      <a:pPr algn="ctr"/>
                      <a:r>
                        <a:rPr lang="da-DK" sz="800" dirty="0">
                          <a:effectLst/>
                        </a:rPr>
                        <a:t>-</a:t>
                      </a:r>
                      <a:r>
                        <a:rPr lang="da-DK" sz="800" dirty="0" err="1">
                          <a:effectLst/>
                        </a:rPr>
                        <a:t>wx</a:t>
                      </a:r>
                      <a:endParaRPr lang="da-DK" sz="800" dirty="0">
                        <a:effectLst/>
                      </a:endParaRPr>
                    </a:p>
                  </a:txBody>
                  <a:tcPr marL="0" marR="0" marT="0" marB="0" anchor="ctr"/>
                </a:tc>
                <a:tc>
                  <a:txBody>
                    <a:bodyPr/>
                    <a:lstStyle/>
                    <a:p>
                      <a:r>
                        <a:rPr lang="da-DK" sz="800"/>
                        <a:t>Write and Execute</a:t>
                      </a:r>
                    </a:p>
                  </a:txBody>
                  <a:tcPr marL="0" marR="0" marT="0" marB="0" anchor="ctr"/>
                </a:tc>
              </a:tr>
              <a:tr h="205108">
                <a:tc>
                  <a:txBody>
                    <a:bodyPr/>
                    <a:lstStyle/>
                    <a:p>
                      <a:pPr algn="ctr"/>
                      <a:r>
                        <a:rPr lang="da-DK" sz="800">
                          <a:effectLst/>
                        </a:rPr>
                        <a:t>4</a:t>
                      </a:r>
                    </a:p>
                  </a:txBody>
                  <a:tcPr marL="0" marR="0" marT="0" marB="0" anchor="ctr"/>
                </a:tc>
                <a:tc>
                  <a:txBody>
                    <a:bodyPr/>
                    <a:lstStyle/>
                    <a:p>
                      <a:pPr algn="ctr"/>
                      <a:r>
                        <a:rPr lang="da-DK" sz="800" dirty="0">
                          <a:effectLst/>
                        </a:rPr>
                        <a:t>r--</a:t>
                      </a:r>
                    </a:p>
                  </a:txBody>
                  <a:tcPr marL="0" marR="0" marT="0" marB="0" anchor="ctr"/>
                </a:tc>
                <a:tc>
                  <a:txBody>
                    <a:bodyPr/>
                    <a:lstStyle/>
                    <a:p>
                      <a:r>
                        <a:rPr lang="da-DK" sz="800"/>
                        <a:t>Read</a:t>
                      </a:r>
                    </a:p>
                  </a:txBody>
                  <a:tcPr marL="0" marR="0" marT="0" marB="0" anchor="ctr"/>
                </a:tc>
              </a:tr>
              <a:tr h="239843">
                <a:tc>
                  <a:txBody>
                    <a:bodyPr/>
                    <a:lstStyle/>
                    <a:p>
                      <a:pPr algn="ctr"/>
                      <a:r>
                        <a:rPr lang="da-DK" sz="800">
                          <a:effectLst/>
                        </a:rPr>
                        <a:t>5</a:t>
                      </a:r>
                    </a:p>
                  </a:txBody>
                  <a:tcPr marL="0" marR="0" marT="0" marB="0" anchor="ctr"/>
                </a:tc>
                <a:tc>
                  <a:txBody>
                    <a:bodyPr/>
                    <a:lstStyle/>
                    <a:p>
                      <a:pPr algn="ctr"/>
                      <a:r>
                        <a:rPr lang="da-DK" sz="800" dirty="0">
                          <a:effectLst/>
                        </a:rPr>
                        <a:t>r-x</a:t>
                      </a:r>
                    </a:p>
                  </a:txBody>
                  <a:tcPr marL="0" marR="0" marT="0" marB="0" anchor="ctr"/>
                </a:tc>
                <a:tc>
                  <a:txBody>
                    <a:bodyPr/>
                    <a:lstStyle/>
                    <a:p>
                      <a:r>
                        <a:rPr lang="da-DK" sz="800"/>
                        <a:t>Read and Execute</a:t>
                      </a:r>
                    </a:p>
                  </a:txBody>
                  <a:tcPr marL="0" marR="0" marT="0" marB="0" anchor="ctr"/>
                </a:tc>
              </a:tr>
              <a:tr h="205108">
                <a:tc>
                  <a:txBody>
                    <a:bodyPr/>
                    <a:lstStyle/>
                    <a:p>
                      <a:pPr algn="ctr"/>
                      <a:r>
                        <a:rPr lang="da-DK" sz="800">
                          <a:effectLst/>
                        </a:rPr>
                        <a:t>6</a:t>
                      </a:r>
                    </a:p>
                  </a:txBody>
                  <a:tcPr marL="0" marR="0" marT="0" marB="0" anchor="ctr"/>
                </a:tc>
                <a:tc>
                  <a:txBody>
                    <a:bodyPr/>
                    <a:lstStyle/>
                    <a:p>
                      <a:pPr algn="ctr"/>
                      <a:r>
                        <a:rPr lang="da-DK" sz="800" dirty="0" err="1">
                          <a:effectLst/>
                        </a:rPr>
                        <a:t>rw</a:t>
                      </a:r>
                      <a:r>
                        <a:rPr lang="da-DK" sz="800" dirty="0">
                          <a:effectLst/>
                        </a:rPr>
                        <a:t>-</a:t>
                      </a:r>
                    </a:p>
                  </a:txBody>
                  <a:tcPr marL="0" marR="0" marT="0" marB="0" anchor="ctr"/>
                </a:tc>
                <a:tc>
                  <a:txBody>
                    <a:bodyPr/>
                    <a:lstStyle/>
                    <a:p>
                      <a:r>
                        <a:rPr lang="da-DK" sz="800" dirty="0"/>
                        <a:t>Read and Write</a:t>
                      </a:r>
                    </a:p>
                  </a:txBody>
                  <a:tcPr marL="0" marR="0" marT="0" marB="0" anchor="ctr"/>
                </a:tc>
              </a:tr>
              <a:tr h="239843">
                <a:tc>
                  <a:txBody>
                    <a:bodyPr/>
                    <a:lstStyle/>
                    <a:p>
                      <a:pPr algn="ctr"/>
                      <a:r>
                        <a:rPr lang="da-DK" sz="800">
                          <a:effectLst/>
                        </a:rPr>
                        <a:t>7</a:t>
                      </a:r>
                    </a:p>
                  </a:txBody>
                  <a:tcPr marL="0" marR="0" marT="0" marB="0" anchor="ctr"/>
                </a:tc>
                <a:tc>
                  <a:txBody>
                    <a:bodyPr/>
                    <a:lstStyle/>
                    <a:p>
                      <a:pPr algn="ctr"/>
                      <a:r>
                        <a:rPr lang="da-DK" sz="800">
                          <a:effectLst/>
                        </a:rPr>
                        <a:t>rwx</a:t>
                      </a:r>
                    </a:p>
                  </a:txBody>
                  <a:tcPr marL="0" marR="0" marT="0" marB="0" anchor="ctr"/>
                </a:tc>
                <a:tc>
                  <a:txBody>
                    <a:bodyPr/>
                    <a:lstStyle/>
                    <a:p>
                      <a:r>
                        <a:rPr lang="da-DK" sz="800" dirty="0"/>
                        <a:t>Read, Write, and </a:t>
                      </a:r>
                      <a:r>
                        <a:rPr lang="da-DK" sz="800" dirty="0" err="1"/>
                        <a:t>Execute</a:t>
                      </a:r>
                      <a:endParaRPr lang="da-DK" sz="800" dirty="0"/>
                    </a:p>
                  </a:txBody>
                  <a:tcPr marL="0" marR="0" marT="0" marB="0" anchor="ctr"/>
                </a:tc>
              </a:tr>
            </a:tbl>
          </a:graphicData>
        </a:graphic>
      </p:graphicFrame>
    </p:spTree>
    <p:extLst>
      <p:ext uri="{BB962C8B-B14F-4D97-AF65-F5344CB8AC3E}">
        <p14:creationId xmlns:p14="http://schemas.microsoft.com/office/powerpoint/2010/main" val="121258385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p:cNvSpPr>
            <a:spLocks noGrp="1"/>
          </p:cNvSpPr>
          <p:nvPr>
            <p:ph type="body" sz="quarter" idx="10"/>
          </p:nvPr>
        </p:nvSpPr>
        <p:spPr/>
        <p:txBody>
          <a:bodyPr/>
          <a:lstStyle/>
          <a:p>
            <a:r>
              <a:rPr lang="da-DK" dirty="0"/>
              <a:t>File </a:t>
            </a:r>
            <a:r>
              <a:rPr lang="da-DK" dirty="0" err="1" smtClean="0"/>
              <a:t>ownership</a:t>
            </a:r>
            <a:endParaRPr lang="da-DK" dirty="0"/>
          </a:p>
        </p:txBody>
      </p:sp>
      <p:sp>
        <p:nvSpPr>
          <p:cNvPr id="3" name="Pladsholder til indhold 2"/>
          <p:cNvSpPr>
            <a:spLocks noGrp="1"/>
          </p:cNvSpPr>
          <p:nvPr>
            <p:ph sz="quarter" idx="12"/>
          </p:nvPr>
        </p:nvSpPr>
        <p:spPr>
          <a:xfrm>
            <a:off x="510347" y="1241406"/>
            <a:ext cx="8086620" cy="4361115"/>
          </a:xfrm>
        </p:spPr>
        <p:txBody>
          <a:bodyPr>
            <a:normAutofit fontScale="92500" lnSpcReduction="10000"/>
          </a:bodyPr>
          <a:lstStyle/>
          <a:p>
            <a:pPr marL="0" indent="0">
              <a:buNone/>
            </a:pPr>
            <a:r>
              <a:rPr lang="en-US" dirty="0"/>
              <a:t>If the command ls -l is given, a long list of file names </a:t>
            </a:r>
            <a:r>
              <a:rPr lang="en-US" dirty="0" smtClean="0"/>
              <a:t>is displayed</a:t>
            </a:r>
            <a:r>
              <a:rPr lang="en-US" dirty="0"/>
              <a:t>. The </a:t>
            </a:r>
            <a:r>
              <a:rPr lang="en-US" dirty="0" smtClean="0"/>
              <a:t>first column </a:t>
            </a:r>
            <a:r>
              <a:rPr lang="en-US" dirty="0"/>
              <a:t>in this list details the </a:t>
            </a:r>
            <a:r>
              <a:rPr lang="en-US" dirty="0" smtClean="0"/>
              <a:t>permissions applying </a:t>
            </a:r>
            <a:r>
              <a:rPr lang="en-US" dirty="0"/>
              <a:t>to the file</a:t>
            </a:r>
            <a:r>
              <a:rPr lang="en-US" dirty="0" smtClean="0"/>
              <a:t>.</a:t>
            </a:r>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smtClean="0"/>
          </a:p>
          <a:p>
            <a:pPr marL="0" indent="0">
              <a:buNone/>
            </a:pPr>
            <a:r>
              <a:rPr lang="en-US" dirty="0" smtClean="0"/>
              <a:t>The </a:t>
            </a:r>
            <a:r>
              <a:rPr lang="en-US" b="1" dirty="0" err="1" smtClean="0"/>
              <a:t>chown</a:t>
            </a:r>
            <a:r>
              <a:rPr lang="en-US" b="1" dirty="0" smtClean="0"/>
              <a:t> </a:t>
            </a:r>
            <a:r>
              <a:rPr lang="en-US" dirty="0" smtClean="0"/>
              <a:t>command </a:t>
            </a:r>
            <a:r>
              <a:rPr lang="en-US" dirty="0"/>
              <a:t>changes the </a:t>
            </a:r>
            <a:r>
              <a:rPr lang="en-US" dirty="0" smtClean="0"/>
              <a:t>owners of a file</a:t>
            </a:r>
            <a:br>
              <a:rPr lang="en-US" dirty="0" smtClean="0"/>
            </a:br>
            <a:r>
              <a:rPr lang="en-US" dirty="0" smtClean="0"/>
              <a:t>on a </a:t>
            </a:r>
            <a:r>
              <a:rPr lang="en-US" dirty="0"/>
              <a:t>given file or </a:t>
            </a:r>
            <a:r>
              <a:rPr lang="en-US" dirty="0" smtClean="0"/>
              <a:t>directory.</a:t>
            </a:r>
          </a:p>
          <a:p>
            <a:pPr marL="0" indent="0">
              <a:buNone/>
            </a:pPr>
            <a:r>
              <a:rPr lang="en-US" dirty="0"/>
              <a:t/>
            </a:r>
            <a:br>
              <a:rPr lang="en-US" dirty="0"/>
            </a:br>
            <a:r>
              <a:rPr lang="en-US" dirty="0" smtClean="0"/>
              <a:t>For security </a:t>
            </a:r>
            <a:r>
              <a:rPr lang="en-US" dirty="0"/>
              <a:t>reasons, the ownership of a file may only be altered </a:t>
            </a:r>
            <a:r>
              <a:rPr lang="en-US" dirty="0" smtClean="0"/>
              <a:t>by </a:t>
            </a:r>
            <a:r>
              <a:rPr lang="en-US" dirty="0"/>
              <a:t>a </a:t>
            </a:r>
            <a:r>
              <a:rPr lang="en-US" b="1" dirty="0"/>
              <a:t>super-user</a:t>
            </a:r>
            <a:r>
              <a:rPr lang="en-US" dirty="0"/>
              <a:t>.  </a:t>
            </a:r>
            <a:endParaRPr lang="en-US" dirty="0" smtClean="0"/>
          </a:p>
          <a:p>
            <a:pPr marL="0" indent="0">
              <a:buNone/>
            </a:pPr>
            <a:r>
              <a:rPr lang="en-US" smtClean="0"/>
              <a:t>Similarly</a:t>
            </a:r>
            <a:r>
              <a:rPr lang="en-US" dirty="0"/>
              <a:t>, only a member of a group can change a </a:t>
            </a:r>
            <a:r>
              <a:rPr lang="en-US"/>
              <a:t>file's </a:t>
            </a:r>
            <a:r>
              <a:rPr lang="en-US" smtClean="0"/>
              <a:t>group </a:t>
            </a:r>
            <a:r>
              <a:rPr lang="en-US" dirty="0"/>
              <a:t>ID to that group. </a:t>
            </a:r>
            <a:endParaRPr lang="da-DK" dirty="0"/>
          </a:p>
        </p:txBody>
      </p:sp>
      <p:pic>
        <p:nvPicPr>
          <p:cNvPr id="5" name="Billede 4"/>
          <p:cNvPicPr>
            <a:picLocks noChangeAspect="1"/>
          </p:cNvPicPr>
          <p:nvPr/>
        </p:nvPicPr>
        <p:blipFill>
          <a:blip r:embed="rId2"/>
          <a:stretch>
            <a:fillRect/>
          </a:stretch>
        </p:blipFill>
        <p:spPr>
          <a:xfrm>
            <a:off x="510347" y="1813120"/>
            <a:ext cx="5684502" cy="1631733"/>
          </a:xfrm>
          <a:prstGeom prst="rect">
            <a:avLst/>
          </a:prstGeom>
        </p:spPr>
      </p:pic>
      <p:graphicFrame>
        <p:nvGraphicFramePr>
          <p:cNvPr id="8" name="Tabel 7"/>
          <p:cNvGraphicFramePr>
            <a:graphicFrameLocks noGrp="1"/>
          </p:cNvGraphicFramePr>
          <p:nvPr>
            <p:extLst>
              <p:ext uri="{D42A27DB-BD31-4B8C-83A1-F6EECF244321}">
                <p14:modId xmlns:p14="http://schemas.microsoft.com/office/powerpoint/2010/main" val="776099916"/>
              </p:ext>
            </p:extLst>
          </p:nvPr>
        </p:nvGraphicFramePr>
        <p:xfrm>
          <a:off x="6470220" y="1932790"/>
          <a:ext cx="2458176" cy="1892617"/>
        </p:xfrm>
        <a:graphic>
          <a:graphicData uri="http://schemas.openxmlformats.org/drawingml/2006/table">
            <a:tbl>
              <a:tblPr>
                <a:tableStyleId>{125E5076-3810-47DD-B79F-674D7AD40C01}</a:tableStyleId>
              </a:tblPr>
              <a:tblGrid>
                <a:gridCol w="819392"/>
                <a:gridCol w="819392"/>
                <a:gridCol w="819392"/>
              </a:tblGrid>
              <a:tr h="143551">
                <a:tc>
                  <a:txBody>
                    <a:bodyPr/>
                    <a:lstStyle/>
                    <a:p>
                      <a:pPr algn="ctr"/>
                      <a:r>
                        <a:rPr lang="da-DK" sz="800" dirty="0" err="1">
                          <a:effectLst/>
                        </a:rPr>
                        <a:t>Octal</a:t>
                      </a:r>
                      <a:endParaRPr lang="da-DK" sz="800" dirty="0">
                        <a:effectLst/>
                      </a:endParaRPr>
                    </a:p>
                  </a:txBody>
                  <a:tcPr marL="0" marR="0" marT="0" marB="0" anchor="ctr"/>
                </a:tc>
                <a:tc>
                  <a:txBody>
                    <a:bodyPr/>
                    <a:lstStyle/>
                    <a:p>
                      <a:pPr algn="ctr"/>
                      <a:r>
                        <a:rPr lang="da-DK" sz="800" dirty="0">
                          <a:effectLst/>
                        </a:rPr>
                        <a:t>Symbol</a:t>
                      </a:r>
                    </a:p>
                  </a:txBody>
                  <a:tcPr marL="0" marR="0" marT="0" marB="0" anchor="ctr"/>
                </a:tc>
                <a:tc>
                  <a:txBody>
                    <a:bodyPr/>
                    <a:lstStyle/>
                    <a:p>
                      <a:r>
                        <a:rPr lang="da-DK" sz="800">
                          <a:effectLst/>
                        </a:rPr>
                        <a:t>Permission</a:t>
                      </a:r>
                      <a:endParaRPr lang="da-DK" sz="800"/>
                    </a:p>
                  </a:txBody>
                  <a:tcPr marL="0" marR="0" marT="0" marB="0" anchor="ctr"/>
                </a:tc>
              </a:tr>
              <a:tr h="205108">
                <a:tc>
                  <a:txBody>
                    <a:bodyPr/>
                    <a:lstStyle/>
                    <a:p>
                      <a:pPr algn="ctr"/>
                      <a:r>
                        <a:rPr lang="da-DK" sz="800" dirty="0">
                          <a:effectLst/>
                        </a:rPr>
                        <a:t>0</a:t>
                      </a:r>
                    </a:p>
                  </a:txBody>
                  <a:tcPr marL="0" marR="0" marT="0" marB="0" anchor="ctr"/>
                </a:tc>
                <a:tc>
                  <a:txBody>
                    <a:bodyPr/>
                    <a:lstStyle/>
                    <a:p>
                      <a:pPr algn="ctr"/>
                      <a:r>
                        <a:rPr lang="da-DK" sz="800" dirty="0">
                          <a:effectLst/>
                        </a:rPr>
                        <a:t>---</a:t>
                      </a:r>
                    </a:p>
                  </a:txBody>
                  <a:tcPr marL="0" marR="0" marT="0" marB="0" anchor="ctr"/>
                </a:tc>
                <a:tc>
                  <a:txBody>
                    <a:bodyPr/>
                    <a:lstStyle/>
                    <a:p>
                      <a:r>
                        <a:rPr lang="da-DK" sz="800"/>
                        <a:t>No Permissions</a:t>
                      </a:r>
                    </a:p>
                  </a:txBody>
                  <a:tcPr marL="0" marR="0" marT="0" marB="0" anchor="ctr"/>
                </a:tc>
              </a:tr>
              <a:tr h="205108">
                <a:tc>
                  <a:txBody>
                    <a:bodyPr/>
                    <a:lstStyle/>
                    <a:p>
                      <a:pPr algn="ctr"/>
                      <a:r>
                        <a:rPr lang="da-DK" sz="800">
                          <a:effectLst/>
                        </a:rPr>
                        <a:t>1</a:t>
                      </a:r>
                    </a:p>
                  </a:txBody>
                  <a:tcPr marL="0" marR="0" marT="0" marB="0" anchor="ctr"/>
                </a:tc>
                <a:tc>
                  <a:txBody>
                    <a:bodyPr/>
                    <a:lstStyle/>
                    <a:p>
                      <a:pPr algn="ctr"/>
                      <a:r>
                        <a:rPr lang="da-DK" sz="800" dirty="0">
                          <a:effectLst/>
                        </a:rPr>
                        <a:t>--x</a:t>
                      </a:r>
                    </a:p>
                  </a:txBody>
                  <a:tcPr marL="0" marR="0" marT="0" marB="0" anchor="ctr"/>
                </a:tc>
                <a:tc>
                  <a:txBody>
                    <a:bodyPr/>
                    <a:lstStyle/>
                    <a:p>
                      <a:r>
                        <a:rPr lang="da-DK" sz="800"/>
                        <a:t>Execute</a:t>
                      </a:r>
                    </a:p>
                  </a:txBody>
                  <a:tcPr marL="0" marR="0" marT="0" marB="0" anchor="ctr"/>
                </a:tc>
              </a:tr>
              <a:tr h="205108">
                <a:tc>
                  <a:txBody>
                    <a:bodyPr/>
                    <a:lstStyle/>
                    <a:p>
                      <a:pPr algn="ctr"/>
                      <a:r>
                        <a:rPr lang="da-DK" sz="800">
                          <a:effectLst/>
                        </a:rPr>
                        <a:t>2</a:t>
                      </a:r>
                    </a:p>
                  </a:txBody>
                  <a:tcPr marL="0" marR="0" marT="0" marB="0" anchor="ctr"/>
                </a:tc>
                <a:tc>
                  <a:txBody>
                    <a:bodyPr/>
                    <a:lstStyle/>
                    <a:p>
                      <a:pPr algn="ctr"/>
                      <a:r>
                        <a:rPr lang="da-DK" sz="800" dirty="0">
                          <a:effectLst/>
                        </a:rPr>
                        <a:t>-w-</a:t>
                      </a:r>
                    </a:p>
                  </a:txBody>
                  <a:tcPr marL="0" marR="0" marT="0" marB="0" anchor="ctr"/>
                </a:tc>
                <a:tc>
                  <a:txBody>
                    <a:bodyPr/>
                    <a:lstStyle/>
                    <a:p>
                      <a:r>
                        <a:rPr lang="da-DK" sz="800"/>
                        <a:t>Write</a:t>
                      </a:r>
                    </a:p>
                  </a:txBody>
                  <a:tcPr marL="0" marR="0" marT="0" marB="0" anchor="ctr"/>
                </a:tc>
              </a:tr>
              <a:tr h="239843">
                <a:tc>
                  <a:txBody>
                    <a:bodyPr/>
                    <a:lstStyle/>
                    <a:p>
                      <a:pPr algn="ctr"/>
                      <a:r>
                        <a:rPr lang="da-DK" sz="800">
                          <a:effectLst/>
                        </a:rPr>
                        <a:t>3</a:t>
                      </a:r>
                    </a:p>
                  </a:txBody>
                  <a:tcPr marL="0" marR="0" marT="0" marB="0" anchor="ctr"/>
                </a:tc>
                <a:tc>
                  <a:txBody>
                    <a:bodyPr/>
                    <a:lstStyle/>
                    <a:p>
                      <a:pPr algn="ctr"/>
                      <a:r>
                        <a:rPr lang="da-DK" sz="800" dirty="0">
                          <a:effectLst/>
                        </a:rPr>
                        <a:t>-</a:t>
                      </a:r>
                      <a:r>
                        <a:rPr lang="da-DK" sz="800" dirty="0" err="1">
                          <a:effectLst/>
                        </a:rPr>
                        <a:t>wx</a:t>
                      </a:r>
                      <a:endParaRPr lang="da-DK" sz="800" dirty="0">
                        <a:effectLst/>
                      </a:endParaRPr>
                    </a:p>
                  </a:txBody>
                  <a:tcPr marL="0" marR="0" marT="0" marB="0" anchor="ctr"/>
                </a:tc>
                <a:tc>
                  <a:txBody>
                    <a:bodyPr/>
                    <a:lstStyle/>
                    <a:p>
                      <a:r>
                        <a:rPr lang="da-DK" sz="800"/>
                        <a:t>Write and Execute</a:t>
                      </a:r>
                    </a:p>
                  </a:txBody>
                  <a:tcPr marL="0" marR="0" marT="0" marB="0" anchor="ctr"/>
                </a:tc>
              </a:tr>
              <a:tr h="205108">
                <a:tc>
                  <a:txBody>
                    <a:bodyPr/>
                    <a:lstStyle/>
                    <a:p>
                      <a:pPr algn="ctr"/>
                      <a:r>
                        <a:rPr lang="da-DK" sz="800">
                          <a:effectLst/>
                        </a:rPr>
                        <a:t>4</a:t>
                      </a:r>
                    </a:p>
                  </a:txBody>
                  <a:tcPr marL="0" marR="0" marT="0" marB="0" anchor="ctr"/>
                </a:tc>
                <a:tc>
                  <a:txBody>
                    <a:bodyPr/>
                    <a:lstStyle/>
                    <a:p>
                      <a:pPr algn="ctr"/>
                      <a:r>
                        <a:rPr lang="da-DK" sz="800" dirty="0">
                          <a:effectLst/>
                        </a:rPr>
                        <a:t>r--</a:t>
                      </a:r>
                    </a:p>
                  </a:txBody>
                  <a:tcPr marL="0" marR="0" marT="0" marB="0" anchor="ctr"/>
                </a:tc>
                <a:tc>
                  <a:txBody>
                    <a:bodyPr/>
                    <a:lstStyle/>
                    <a:p>
                      <a:r>
                        <a:rPr lang="da-DK" sz="800"/>
                        <a:t>Read</a:t>
                      </a:r>
                    </a:p>
                  </a:txBody>
                  <a:tcPr marL="0" marR="0" marT="0" marB="0" anchor="ctr"/>
                </a:tc>
              </a:tr>
              <a:tr h="239843">
                <a:tc>
                  <a:txBody>
                    <a:bodyPr/>
                    <a:lstStyle/>
                    <a:p>
                      <a:pPr algn="ctr"/>
                      <a:r>
                        <a:rPr lang="da-DK" sz="800">
                          <a:effectLst/>
                        </a:rPr>
                        <a:t>5</a:t>
                      </a:r>
                    </a:p>
                  </a:txBody>
                  <a:tcPr marL="0" marR="0" marT="0" marB="0" anchor="ctr"/>
                </a:tc>
                <a:tc>
                  <a:txBody>
                    <a:bodyPr/>
                    <a:lstStyle/>
                    <a:p>
                      <a:pPr algn="ctr"/>
                      <a:r>
                        <a:rPr lang="da-DK" sz="800" dirty="0">
                          <a:effectLst/>
                        </a:rPr>
                        <a:t>r-x</a:t>
                      </a:r>
                    </a:p>
                  </a:txBody>
                  <a:tcPr marL="0" marR="0" marT="0" marB="0" anchor="ctr"/>
                </a:tc>
                <a:tc>
                  <a:txBody>
                    <a:bodyPr/>
                    <a:lstStyle/>
                    <a:p>
                      <a:r>
                        <a:rPr lang="da-DK" sz="800"/>
                        <a:t>Read and Execute</a:t>
                      </a:r>
                    </a:p>
                  </a:txBody>
                  <a:tcPr marL="0" marR="0" marT="0" marB="0" anchor="ctr"/>
                </a:tc>
              </a:tr>
              <a:tr h="205108">
                <a:tc>
                  <a:txBody>
                    <a:bodyPr/>
                    <a:lstStyle/>
                    <a:p>
                      <a:pPr algn="ctr"/>
                      <a:r>
                        <a:rPr lang="da-DK" sz="800">
                          <a:effectLst/>
                        </a:rPr>
                        <a:t>6</a:t>
                      </a:r>
                    </a:p>
                  </a:txBody>
                  <a:tcPr marL="0" marR="0" marT="0" marB="0" anchor="ctr"/>
                </a:tc>
                <a:tc>
                  <a:txBody>
                    <a:bodyPr/>
                    <a:lstStyle/>
                    <a:p>
                      <a:pPr algn="ctr"/>
                      <a:r>
                        <a:rPr lang="da-DK" sz="800" dirty="0" err="1">
                          <a:effectLst/>
                        </a:rPr>
                        <a:t>rw</a:t>
                      </a:r>
                      <a:r>
                        <a:rPr lang="da-DK" sz="800" dirty="0">
                          <a:effectLst/>
                        </a:rPr>
                        <a:t>-</a:t>
                      </a:r>
                    </a:p>
                  </a:txBody>
                  <a:tcPr marL="0" marR="0" marT="0" marB="0" anchor="ctr"/>
                </a:tc>
                <a:tc>
                  <a:txBody>
                    <a:bodyPr/>
                    <a:lstStyle/>
                    <a:p>
                      <a:r>
                        <a:rPr lang="da-DK" sz="800" dirty="0"/>
                        <a:t>Read and Write</a:t>
                      </a:r>
                    </a:p>
                  </a:txBody>
                  <a:tcPr marL="0" marR="0" marT="0" marB="0" anchor="ctr"/>
                </a:tc>
              </a:tr>
              <a:tr h="239843">
                <a:tc>
                  <a:txBody>
                    <a:bodyPr/>
                    <a:lstStyle/>
                    <a:p>
                      <a:pPr algn="ctr"/>
                      <a:r>
                        <a:rPr lang="da-DK" sz="800">
                          <a:effectLst/>
                        </a:rPr>
                        <a:t>7</a:t>
                      </a:r>
                    </a:p>
                  </a:txBody>
                  <a:tcPr marL="0" marR="0" marT="0" marB="0" anchor="ctr"/>
                </a:tc>
                <a:tc>
                  <a:txBody>
                    <a:bodyPr/>
                    <a:lstStyle/>
                    <a:p>
                      <a:pPr algn="ctr"/>
                      <a:r>
                        <a:rPr lang="da-DK" sz="800">
                          <a:effectLst/>
                        </a:rPr>
                        <a:t>rwx</a:t>
                      </a:r>
                    </a:p>
                  </a:txBody>
                  <a:tcPr marL="0" marR="0" marT="0" marB="0" anchor="ctr"/>
                </a:tc>
                <a:tc>
                  <a:txBody>
                    <a:bodyPr/>
                    <a:lstStyle/>
                    <a:p>
                      <a:r>
                        <a:rPr lang="da-DK" sz="800" dirty="0"/>
                        <a:t>Read, Write, and </a:t>
                      </a:r>
                      <a:r>
                        <a:rPr lang="da-DK" sz="800" dirty="0" err="1"/>
                        <a:t>Execute</a:t>
                      </a:r>
                      <a:endParaRPr lang="da-DK" sz="800" dirty="0"/>
                    </a:p>
                  </a:txBody>
                  <a:tcPr marL="0" marR="0" marT="0" marB="0" anchor="ctr"/>
                </a:tc>
              </a:tr>
            </a:tbl>
          </a:graphicData>
        </a:graphic>
      </p:graphicFrame>
    </p:spTree>
    <p:extLst>
      <p:ext uri="{BB962C8B-B14F-4D97-AF65-F5344CB8AC3E}">
        <p14:creationId xmlns:p14="http://schemas.microsoft.com/office/powerpoint/2010/main" val="39742677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p:cNvSpPr>
            <a:spLocks noGrp="1"/>
          </p:cNvSpPr>
          <p:nvPr>
            <p:ph type="body" sz="quarter" idx="10"/>
          </p:nvPr>
        </p:nvSpPr>
        <p:spPr>
          <a:xfrm>
            <a:off x="510347" y="236243"/>
            <a:ext cx="8086620" cy="1143427"/>
          </a:xfrm>
        </p:spPr>
        <p:txBody>
          <a:bodyPr/>
          <a:lstStyle/>
          <a:p>
            <a:r>
              <a:rPr lang="en-US" dirty="0"/>
              <a:t>Subdirectories of the root directory</a:t>
            </a:r>
            <a:endParaRPr lang="da-DK" dirty="0"/>
          </a:p>
        </p:txBody>
      </p:sp>
      <p:graphicFrame>
        <p:nvGraphicFramePr>
          <p:cNvPr id="4" name="Tabel 3"/>
          <p:cNvGraphicFramePr>
            <a:graphicFrameLocks noGrp="1"/>
          </p:cNvGraphicFramePr>
          <p:nvPr>
            <p:extLst>
              <p:ext uri="{D42A27DB-BD31-4B8C-83A1-F6EECF244321}">
                <p14:modId xmlns:p14="http://schemas.microsoft.com/office/powerpoint/2010/main" val="723081330"/>
              </p:ext>
            </p:extLst>
          </p:nvPr>
        </p:nvGraphicFramePr>
        <p:xfrm>
          <a:off x="320634" y="1021283"/>
          <a:ext cx="8556171" cy="5420469"/>
        </p:xfrm>
        <a:graphic>
          <a:graphicData uri="http://schemas.openxmlformats.org/drawingml/2006/table">
            <a:tbl>
              <a:tblPr>
                <a:tableStyleId>{69CF1AB2-1976-4502-BF36-3FF5EA218861}</a:tableStyleId>
              </a:tblPr>
              <a:tblGrid>
                <a:gridCol w="930109"/>
                <a:gridCol w="7626062"/>
              </a:tblGrid>
              <a:tr h="217745">
                <a:tc>
                  <a:txBody>
                    <a:bodyPr/>
                    <a:lstStyle/>
                    <a:p>
                      <a:pPr algn="l"/>
                      <a:r>
                        <a:rPr lang="da-DK" sz="1200" dirty="0">
                          <a:solidFill>
                            <a:schemeClr val="bg1"/>
                          </a:solidFill>
                        </a:rPr>
                        <a:t>Directory</a:t>
                      </a:r>
                    </a:p>
                  </a:txBody>
                  <a:tcPr marL="34849" marR="34849" marT="17424" marB="17424" anchor="ctr">
                    <a:solidFill>
                      <a:schemeClr val="accent1"/>
                    </a:solidFill>
                  </a:tcPr>
                </a:tc>
                <a:tc>
                  <a:txBody>
                    <a:bodyPr/>
                    <a:lstStyle/>
                    <a:p>
                      <a:pPr algn="l"/>
                      <a:r>
                        <a:rPr lang="da-DK" sz="1200" dirty="0">
                          <a:solidFill>
                            <a:schemeClr val="bg1"/>
                          </a:solidFill>
                        </a:rPr>
                        <a:t>Content</a:t>
                      </a:r>
                    </a:p>
                  </a:txBody>
                  <a:tcPr marL="34849" marR="34849" marT="17424" marB="17424" anchor="ctr">
                    <a:solidFill>
                      <a:schemeClr val="accent1"/>
                    </a:solidFill>
                  </a:tcPr>
                </a:tc>
              </a:tr>
              <a:tr h="217745">
                <a:tc>
                  <a:txBody>
                    <a:bodyPr/>
                    <a:lstStyle/>
                    <a:p>
                      <a:pPr algn="l"/>
                      <a:r>
                        <a:rPr lang="da-DK" sz="1200" dirty="0"/>
                        <a:t>/bin</a:t>
                      </a:r>
                    </a:p>
                  </a:txBody>
                  <a:tcPr marL="34849" marR="34849" marT="17424" marB="17424" anchor="ctr"/>
                </a:tc>
                <a:tc>
                  <a:txBody>
                    <a:bodyPr/>
                    <a:lstStyle/>
                    <a:p>
                      <a:pPr algn="l"/>
                      <a:r>
                        <a:rPr lang="en-US" sz="1200"/>
                        <a:t>Common programs, shared by the system, the system administrator and the users.</a:t>
                      </a:r>
                    </a:p>
                  </a:txBody>
                  <a:tcPr marL="34849" marR="34849" marT="17424" marB="17424" anchor="ctr"/>
                </a:tc>
              </a:tr>
              <a:tr h="435885">
                <a:tc>
                  <a:txBody>
                    <a:bodyPr/>
                    <a:lstStyle/>
                    <a:p>
                      <a:pPr algn="l"/>
                      <a:r>
                        <a:rPr lang="da-DK" sz="1200" dirty="0"/>
                        <a:t>/boot</a:t>
                      </a:r>
                    </a:p>
                  </a:txBody>
                  <a:tcPr marL="34849" marR="34849" marT="17424" marB="17424" anchor="ctr"/>
                </a:tc>
                <a:tc>
                  <a:txBody>
                    <a:bodyPr/>
                    <a:lstStyle/>
                    <a:p>
                      <a:pPr algn="l"/>
                      <a:r>
                        <a:rPr lang="en-US" sz="1200"/>
                        <a:t>The startup files and the kernel, vmlinuz. In some recent distributions also grub data. Grub is the GRand Unified Boot loader and is an attempt to get rid of the many different boot-loaders we know today.</a:t>
                      </a:r>
                    </a:p>
                  </a:txBody>
                  <a:tcPr marL="34849" marR="34849" marT="17424" marB="17424" anchor="ctr"/>
                </a:tc>
              </a:tr>
              <a:tr h="275472">
                <a:tc>
                  <a:txBody>
                    <a:bodyPr/>
                    <a:lstStyle/>
                    <a:p>
                      <a:pPr algn="l"/>
                      <a:r>
                        <a:rPr lang="da-DK" sz="1200" dirty="0"/>
                        <a:t>/</a:t>
                      </a:r>
                      <a:r>
                        <a:rPr lang="da-DK" sz="1200" dirty="0" err="1"/>
                        <a:t>dev</a:t>
                      </a:r>
                      <a:endParaRPr lang="da-DK" sz="1200" dirty="0"/>
                    </a:p>
                  </a:txBody>
                  <a:tcPr marL="34849" marR="34849" marT="17424" marB="17424" anchor="ctr"/>
                </a:tc>
                <a:tc>
                  <a:txBody>
                    <a:bodyPr/>
                    <a:lstStyle/>
                    <a:p>
                      <a:pPr algn="l"/>
                      <a:r>
                        <a:rPr lang="en-US" sz="1200" dirty="0"/>
                        <a:t>Contains references to all the CPU peripheral hardware, which are represented as files with special properties.</a:t>
                      </a:r>
                    </a:p>
                  </a:txBody>
                  <a:tcPr marL="34849" marR="34849" marT="17424" marB="17424" anchor="ctr"/>
                </a:tc>
              </a:tr>
              <a:tr h="400640">
                <a:tc>
                  <a:txBody>
                    <a:bodyPr/>
                    <a:lstStyle/>
                    <a:p>
                      <a:pPr algn="l"/>
                      <a:r>
                        <a:rPr lang="da-DK" sz="1200"/>
                        <a:t>/etc</a:t>
                      </a:r>
                    </a:p>
                  </a:txBody>
                  <a:tcPr marL="34849" marR="34849" marT="17424" marB="17424" anchor="ctr"/>
                </a:tc>
                <a:tc>
                  <a:txBody>
                    <a:bodyPr/>
                    <a:lstStyle/>
                    <a:p>
                      <a:pPr algn="l"/>
                      <a:r>
                        <a:rPr lang="en-US" sz="1200" dirty="0"/>
                        <a:t>Most important system configuration files are in /</a:t>
                      </a:r>
                      <a:r>
                        <a:rPr lang="en-US" sz="1200" dirty="0" err="1"/>
                        <a:t>etc</a:t>
                      </a:r>
                      <a:r>
                        <a:rPr lang="en-US" sz="1200" dirty="0"/>
                        <a:t>, this directory contains data similar to those in the Control Panel in Windows</a:t>
                      </a:r>
                    </a:p>
                  </a:txBody>
                  <a:tcPr marL="34849" marR="34849" marT="17424" marB="17424" anchor="ctr"/>
                </a:tc>
              </a:tr>
              <a:tr h="217745">
                <a:tc>
                  <a:txBody>
                    <a:bodyPr/>
                    <a:lstStyle/>
                    <a:p>
                      <a:pPr algn="l"/>
                      <a:r>
                        <a:rPr lang="da-DK" sz="1200"/>
                        <a:t>/home</a:t>
                      </a:r>
                    </a:p>
                  </a:txBody>
                  <a:tcPr marL="34849" marR="34849" marT="17424" marB="17424" anchor="ctr"/>
                </a:tc>
                <a:tc>
                  <a:txBody>
                    <a:bodyPr/>
                    <a:lstStyle/>
                    <a:p>
                      <a:pPr algn="l"/>
                      <a:r>
                        <a:rPr lang="en-US" sz="1200" b="1" dirty="0"/>
                        <a:t>Home directories of the common users.</a:t>
                      </a:r>
                    </a:p>
                  </a:txBody>
                  <a:tcPr marL="34849" marR="34849" marT="17424" marB="17424" anchor="ctr"/>
                </a:tc>
              </a:tr>
              <a:tr h="217745">
                <a:tc>
                  <a:txBody>
                    <a:bodyPr/>
                    <a:lstStyle/>
                    <a:p>
                      <a:pPr algn="l"/>
                      <a:r>
                        <a:rPr lang="da-DK" sz="1200"/>
                        <a:t>/initrd</a:t>
                      </a:r>
                    </a:p>
                  </a:txBody>
                  <a:tcPr marL="34849" marR="34849" marT="17424" marB="17424" anchor="ctr"/>
                </a:tc>
                <a:tc>
                  <a:txBody>
                    <a:bodyPr/>
                    <a:lstStyle/>
                    <a:p>
                      <a:pPr algn="l"/>
                      <a:r>
                        <a:rPr lang="en-US" sz="1200" dirty="0"/>
                        <a:t>(on some distributions) Information for booting. Do not remove!</a:t>
                      </a:r>
                    </a:p>
                  </a:txBody>
                  <a:tcPr marL="34849" marR="34849" marT="17424" marB="17424" anchor="ctr"/>
                </a:tc>
              </a:tr>
              <a:tr h="217745">
                <a:tc>
                  <a:txBody>
                    <a:bodyPr/>
                    <a:lstStyle/>
                    <a:p>
                      <a:pPr algn="l"/>
                      <a:r>
                        <a:rPr lang="da-DK" sz="1200"/>
                        <a:t>/lib</a:t>
                      </a:r>
                    </a:p>
                  </a:txBody>
                  <a:tcPr marL="34849" marR="34849" marT="17424" marB="17424" anchor="ctr"/>
                </a:tc>
                <a:tc>
                  <a:txBody>
                    <a:bodyPr/>
                    <a:lstStyle/>
                    <a:p>
                      <a:pPr algn="l"/>
                      <a:r>
                        <a:rPr lang="en-US" sz="1200" dirty="0"/>
                        <a:t>Library files, includes files for all kinds of programs needed by the system and the users.</a:t>
                      </a:r>
                    </a:p>
                  </a:txBody>
                  <a:tcPr marL="34849" marR="34849" marT="17424" marB="17424" anchor="ctr"/>
                </a:tc>
              </a:tr>
              <a:tr h="275472">
                <a:tc>
                  <a:txBody>
                    <a:bodyPr/>
                    <a:lstStyle/>
                    <a:p>
                      <a:pPr algn="l"/>
                      <a:r>
                        <a:rPr lang="da-DK" sz="1200"/>
                        <a:t>/lost+found</a:t>
                      </a:r>
                    </a:p>
                  </a:txBody>
                  <a:tcPr marL="34849" marR="34849" marT="17424" marB="17424" anchor="ctr"/>
                </a:tc>
                <a:tc>
                  <a:txBody>
                    <a:bodyPr/>
                    <a:lstStyle/>
                    <a:p>
                      <a:pPr algn="l"/>
                      <a:r>
                        <a:rPr lang="en-US" sz="1200" dirty="0"/>
                        <a:t>Every partition has a </a:t>
                      </a:r>
                      <a:r>
                        <a:rPr lang="en-US" sz="1200" dirty="0" err="1"/>
                        <a:t>lost+found</a:t>
                      </a:r>
                      <a:r>
                        <a:rPr lang="en-US" sz="1200" dirty="0"/>
                        <a:t> in its upper directory. Files that were saved during failures are here.</a:t>
                      </a:r>
                    </a:p>
                  </a:txBody>
                  <a:tcPr marL="34849" marR="34849" marT="17424" marB="17424" anchor="ctr"/>
                </a:tc>
              </a:tr>
              <a:tr h="217745">
                <a:tc>
                  <a:txBody>
                    <a:bodyPr/>
                    <a:lstStyle/>
                    <a:p>
                      <a:pPr algn="l"/>
                      <a:r>
                        <a:rPr lang="da-DK" sz="1200"/>
                        <a:t>/misc</a:t>
                      </a:r>
                    </a:p>
                  </a:txBody>
                  <a:tcPr marL="34849" marR="34849" marT="17424" marB="17424" anchor="ctr"/>
                </a:tc>
                <a:tc>
                  <a:txBody>
                    <a:bodyPr/>
                    <a:lstStyle/>
                    <a:p>
                      <a:pPr algn="l"/>
                      <a:r>
                        <a:rPr lang="da-DK" sz="1200" dirty="0"/>
                        <a:t>For </a:t>
                      </a:r>
                      <a:r>
                        <a:rPr lang="da-DK" sz="1200" dirty="0" err="1"/>
                        <a:t>miscellaneous</a:t>
                      </a:r>
                      <a:r>
                        <a:rPr lang="da-DK" sz="1200" dirty="0"/>
                        <a:t> purposes.</a:t>
                      </a:r>
                    </a:p>
                  </a:txBody>
                  <a:tcPr marL="34849" marR="34849" marT="17424" marB="17424" anchor="ctr"/>
                </a:tc>
              </a:tr>
              <a:tr h="217745">
                <a:tc>
                  <a:txBody>
                    <a:bodyPr/>
                    <a:lstStyle/>
                    <a:p>
                      <a:pPr algn="l"/>
                      <a:r>
                        <a:rPr lang="da-DK" sz="1200"/>
                        <a:t>/mnt</a:t>
                      </a:r>
                    </a:p>
                  </a:txBody>
                  <a:tcPr marL="34849" marR="34849" marT="17424" marB="17424" anchor="ctr"/>
                </a:tc>
                <a:tc>
                  <a:txBody>
                    <a:bodyPr/>
                    <a:lstStyle/>
                    <a:p>
                      <a:pPr algn="l"/>
                      <a:r>
                        <a:rPr lang="en-US" sz="1200" dirty="0"/>
                        <a:t>Standard mount point for external file systems, e.g. a CD-ROM or a digital camera.</a:t>
                      </a:r>
                    </a:p>
                  </a:txBody>
                  <a:tcPr marL="34849" marR="34849" marT="17424" marB="17424" anchor="ctr"/>
                </a:tc>
              </a:tr>
              <a:tr h="217745">
                <a:tc>
                  <a:txBody>
                    <a:bodyPr/>
                    <a:lstStyle/>
                    <a:p>
                      <a:pPr algn="l"/>
                      <a:r>
                        <a:rPr lang="da-DK" sz="1200"/>
                        <a:t>/net</a:t>
                      </a:r>
                    </a:p>
                  </a:txBody>
                  <a:tcPr marL="34849" marR="34849" marT="17424" marB="17424" anchor="ctr"/>
                </a:tc>
                <a:tc>
                  <a:txBody>
                    <a:bodyPr/>
                    <a:lstStyle/>
                    <a:p>
                      <a:pPr algn="l"/>
                      <a:r>
                        <a:rPr lang="en-US" sz="1200" dirty="0"/>
                        <a:t>Standard mount point for entire remote file systems</a:t>
                      </a:r>
                    </a:p>
                  </a:txBody>
                  <a:tcPr marL="34849" marR="34849" marT="17424" marB="17424" anchor="ctr"/>
                </a:tc>
              </a:tr>
              <a:tr h="217745">
                <a:tc>
                  <a:txBody>
                    <a:bodyPr/>
                    <a:lstStyle/>
                    <a:p>
                      <a:pPr algn="l"/>
                      <a:r>
                        <a:rPr lang="da-DK" sz="1200"/>
                        <a:t>/opt</a:t>
                      </a:r>
                    </a:p>
                  </a:txBody>
                  <a:tcPr marL="34849" marR="34849" marT="17424" marB="17424" anchor="ctr"/>
                </a:tc>
                <a:tc>
                  <a:txBody>
                    <a:bodyPr/>
                    <a:lstStyle/>
                    <a:p>
                      <a:pPr algn="l"/>
                      <a:r>
                        <a:rPr lang="en-US" sz="1200" b="1" dirty="0"/>
                        <a:t>Typically contains extra and third party software.</a:t>
                      </a:r>
                    </a:p>
                  </a:txBody>
                  <a:tcPr marL="34849" marR="34849" marT="17424" marB="17424" anchor="ctr"/>
                </a:tc>
              </a:tr>
              <a:tr h="583535">
                <a:tc>
                  <a:txBody>
                    <a:bodyPr/>
                    <a:lstStyle/>
                    <a:p>
                      <a:pPr algn="l"/>
                      <a:r>
                        <a:rPr lang="da-DK" sz="1200"/>
                        <a:t>/proc</a:t>
                      </a:r>
                    </a:p>
                  </a:txBody>
                  <a:tcPr marL="34849" marR="34849" marT="17424" marB="17424" anchor="ctr"/>
                </a:tc>
                <a:tc>
                  <a:txBody>
                    <a:bodyPr/>
                    <a:lstStyle/>
                    <a:p>
                      <a:pPr algn="l"/>
                      <a:r>
                        <a:rPr lang="en-US" sz="1200"/>
                        <a:t>A virtual file system containing information about system resources. More information about the meaning of the files in proc is obtained by entering the command man proc in a terminal window. The file proc.txt discusses the virtual file system in detail.</a:t>
                      </a:r>
                    </a:p>
                  </a:txBody>
                  <a:tcPr marL="34849" marR="34849" marT="17424" marB="17424" anchor="ctr"/>
                </a:tc>
              </a:tr>
              <a:tr h="400640">
                <a:tc>
                  <a:txBody>
                    <a:bodyPr/>
                    <a:lstStyle/>
                    <a:p>
                      <a:pPr algn="l"/>
                      <a:r>
                        <a:rPr lang="da-DK" sz="1200"/>
                        <a:t>/root</a:t>
                      </a:r>
                    </a:p>
                  </a:txBody>
                  <a:tcPr marL="34849" marR="34849" marT="17424" marB="17424" anchor="ctr"/>
                </a:tc>
                <a:tc>
                  <a:txBody>
                    <a:bodyPr/>
                    <a:lstStyle/>
                    <a:p>
                      <a:pPr algn="l"/>
                      <a:r>
                        <a:rPr lang="en-US" sz="1200" b="1" dirty="0"/>
                        <a:t>The administrative user's home directory</a:t>
                      </a:r>
                      <a:r>
                        <a:rPr lang="en-US" sz="1200" dirty="0"/>
                        <a:t>. Mind the difference between </a:t>
                      </a:r>
                      <a:r>
                        <a:rPr lang="en-US" sz="1200" b="1" u="none" dirty="0">
                          <a:solidFill>
                            <a:srgbClr val="FF0000"/>
                          </a:solidFill>
                        </a:rPr>
                        <a:t>/</a:t>
                      </a:r>
                      <a:r>
                        <a:rPr lang="en-US" sz="1200" dirty="0"/>
                        <a:t>, the root directory and </a:t>
                      </a:r>
                      <a:r>
                        <a:rPr lang="en-US" sz="1200" b="1" u="none" dirty="0">
                          <a:solidFill>
                            <a:srgbClr val="FF0000"/>
                          </a:solidFill>
                        </a:rPr>
                        <a:t>/root</a:t>
                      </a:r>
                      <a:r>
                        <a:rPr lang="en-US" sz="1200" dirty="0"/>
                        <a:t>, the home directory of the root user.</a:t>
                      </a:r>
                    </a:p>
                  </a:txBody>
                  <a:tcPr marL="34849" marR="34849" marT="17424" marB="17424" anchor="ctr"/>
                </a:tc>
              </a:tr>
              <a:tr h="217745">
                <a:tc>
                  <a:txBody>
                    <a:bodyPr/>
                    <a:lstStyle/>
                    <a:p>
                      <a:pPr algn="l"/>
                      <a:r>
                        <a:rPr lang="da-DK" sz="1200"/>
                        <a:t>/sbin</a:t>
                      </a:r>
                    </a:p>
                  </a:txBody>
                  <a:tcPr marL="34849" marR="34849" marT="17424" marB="17424" anchor="ctr"/>
                </a:tc>
                <a:tc>
                  <a:txBody>
                    <a:bodyPr/>
                    <a:lstStyle/>
                    <a:p>
                      <a:pPr algn="l"/>
                      <a:r>
                        <a:rPr lang="en-US" sz="1200"/>
                        <a:t>Programs for use by the system and the system administrator.</a:t>
                      </a:r>
                    </a:p>
                  </a:txBody>
                  <a:tcPr marL="34849" marR="34849" marT="17424" marB="17424" anchor="ctr"/>
                </a:tc>
              </a:tr>
              <a:tr h="217745">
                <a:tc>
                  <a:txBody>
                    <a:bodyPr/>
                    <a:lstStyle/>
                    <a:p>
                      <a:pPr algn="l"/>
                      <a:r>
                        <a:rPr lang="da-DK" sz="1200"/>
                        <a:t>/tmp</a:t>
                      </a:r>
                    </a:p>
                  </a:txBody>
                  <a:tcPr marL="34849" marR="34849" marT="17424" marB="17424" anchor="ctr"/>
                </a:tc>
                <a:tc>
                  <a:txBody>
                    <a:bodyPr/>
                    <a:lstStyle/>
                    <a:p>
                      <a:pPr algn="l"/>
                      <a:r>
                        <a:rPr lang="en-US" sz="1200"/>
                        <a:t>Temporary space for use by the system, cleaned upon reboot, so don't use this for saving any work!</a:t>
                      </a:r>
                    </a:p>
                  </a:txBody>
                  <a:tcPr marL="34849" marR="34849" marT="17424" marB="17424" anchor="ctr"/>
                </a:tc>
              </a:tr>
              <a:tr h="217745">
                <a:tc>
                  <a:txBody>
                    <a:bodyPr/>
                    <a:lstStyle/>
                    <a:p>
                      <a:pPr algn="l"/>
                      <a:r>
                        <a:rPr lang="da-DK" sz="1200"/>
                        <a:t>/usr</a:t>
                      </a:r>
                    </a:p>
                  </a:txBody>
                  <a:tcPr marL="34849" marR="34849" marT="17424" marB="17424" anchor="ctr"/>
                </a:tc>
                <a:tc>
                  <a:txBody>
                    <a:bodyPr/>
                    <a:lstStyle/>
                    <a:p>
                      <a:pPr algn="l"/>
                      <a:r>
                        <a:rPr lang="en-US" sz="1200"/>
                        <a:t>Programs, libraries, documentation etc. for all user-related programs.</a:t>
                      </a:r>
                    </a:p>
                  </a:txBody>
                  <a:tcPr marL="34849" marR="34849" marT="17424" marB="17424" anchor="ctr"/>
                </a:tc>
              </a:tr>
              <a:tr h="435885">
                <a:tc>
                  <a:txBody>
                    <a:bodyPr/>
                    <a:lstStyle/>
                    <a:p>
                      <a:pPr algn="l"/>
                      <a:r>
                        <a:rPr lang="da-DK" sz="1200"/>
                        <a:t>/var</a:t>
                      </a:r>
                    </a:p>
                  </a:txBody>
                  <a:tcPr marL="34849" marR="34849" marT="17424" marB="17424" anchor="ctr"/>
                </a:tc>
                <a:tc>
                  <a:txBody>
                    <a:bodyPr/>
                    <a:lstStyle/>
                    <a:p>
                      <a:pPr algn="l"/>
                      <a:r>
                        <a:rPr lang="en-US" sz="1200" dirty="0"/>
                        <a:t>Storage for all variable files and temporary files created by users, such as log files, the mail queue, the print spooler area, space for temporary storage of files downloaded from the Internet, or to keep an image of a CD before burning it.</a:t>
                      </a:r>
                    </a:p>
                  </a:txBody>
                  <a:tcPr marL="34849" marR="34849" marT="17424" marB="17424" anchor="ctr"/>
                </a:tc>
              </a:tr>
            </a:tbl>
          </a:graphicData>
        </a:graphic>
      </p:graphicFrame>
    </p:spTree>
    <p:extLst>
      <p:ext uri="{BB962C8B-B14F-4D97-AF65-F5344CB8AC3E}">
        <p14:creationId xmlns:p14="http://schemas.microsoft.com/office/powerpoint/2010/main" val="157219351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ladsholder til tekst 3"/>
          <p:cNvSpPr>
            <a:spLocks noGrp="1"/>
          </p:cNvSpPr>
          <p:nvPr>
            <p:ph type="body" sz="quarter" idx="10"/>
          </p:nvPr>
        </p:nvSpPr>
        <p:spPr/>
        <p:txBody>
          <a:bodyPr/>
          <a:lstStyle/>
          <a:p>
            <a:r>
              <a:rPr lang="da-DK" dirty="0" err="1" smtClean="0"/>
              <a:t>Nano</a:t>
            </a:r>
            <a:r>
              <a:rPr lang="da-DK" dirty="0" smtClean="0"/>
              <a:t> Editor</a:t>
            </a:r>
            <a:endParaRPr lang="da-DK" dirty="0"/>
          </a:p>
        </p:txBody>
      </p:sp>
      <p:sp>
        <p:nvSpPr>
          <p:cNvPr id="5" name="Pladsholder til tekst 4"/>
          <p:cNvSpPr>
            <a:spLocks noGrp="1"/>
          </p:cNvSpPr>
          <p:nvPr>
            <p:ph type="body" sz="quarter" idx="11"/>
          </p:nvPr>
        </p:nvSpPr>
        <p:spPr/>
        <p:txBody>
          <a:bodyPr/>
          <a:lstStyle/>
          <a:p>
            <a:r>
              <a:rPr lang="da-DK" dirty="0" smtClean="0"/>
              <a:t> </a:t>
            </a:r>
            <a:endParaRPr lang="da-DK" dirty="0"/>
          </a:p>
        </p:txBody>
      </p:sp>
    </p:spTree>
    <p:extLst>
      <p:ext uri="{BB962C8B-B14F-4D97-AF65-F5344CB8AC3E}">
        <p14:creationId xmlns:p14="http://schemas.microsoft.com/office/powerpoint/2010/main" val="364459004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Billede 5"/>
          <p:cNvPicPr>
            <a:picLocks noChangeAspect="1"/>
          </p:cNvPicPr>
          <p:nvPr/>
        </p:nvPicPr>
        <p:blipFill rotWithShape="1">
          <a:blip r:embed="rId2"/>
          <a:srcRect l="5135" t="14867" r="8345" b="11893"/>
          <a:stretch/>
        </p:blipFill>
        <p:spPr>
          <a:xfrm>
            <a:off x="4548249" y="4212375"/>
            <a:ext cx="4595751" cy="2645625"/>
          </a:xfrm>
          <a:prstGeom prst="rect">
            <a:avLst/>
          </a:prstGeom>
        </p:spPr>
      </p:pic>
      <p:sp>
        <p:nvSpPr>
          <p:cNvPr id="4" name="Pladsholder til tekst 3"/>
          <p:cNvSpPr>
            <a:spLocks noGrp="1"/>
          </p:cNvSpPr>
          <p:nvPr>
            <p:ph type="body" sz="quarter" idx="10"/>
          </p:nvPr>
        </p:nvSpPr>
        <p:spPr/>
        <p:txBody>
          <a:bodyPr/>
          <a:lstStyle/>
          <a:p>
            <a:r>
              <a:rPr lang="da-DK" dirty="0" err="1" smtClean="0"/>
              <a:t>Nano</a:t>
            </a:r>
            <a:r>
              <a:rPr lang="da-DK" dirty="0" smtClean="0"/>
              <a:t> Editor</a:t>
            </a:r>
            <a:endParaRPr lang="da-DK" dirty="0"/>
          </a:p>
        </p:txBody>
      </p:sp>
      <p:sp>
        <p:nvSpPr>
          <p:cNvPr id="5" name="Pladsholder til indhold 4"/>
          <p:cNvSpPr>
            <a:spLocks noGrp="1"/>
          </p:cNvSpPr>
          <p:nvPr>
            <p:ph sz="quarter" idx="12"/>
          </p:nvPr>
        </p:nvSpPr>
        <p:spPr>
          <a:xfrm>
            <a:off x="510347" y="1361172"/>
            <a:ext cx="8086620" cy="4432367"/>
          </a:xfrm>
        </p:spPr>
        <p:txBody>
          <a:bodyPr/>
          <a:lstStyle/>
          <a:p>
            <a:pPr marL="0" indent="0">
              <a:buNone/>
            </a:pPr>
            <a:r>
              <a:rPr lang="en-US" dirty="0" err="1"/>
              <a:t>nano</a:t>
            </a:r>
            <a:r>
              <a:rPr lang="en-US" dirty="0"/>
              <a:t> is a text editor for Unix-like computing systems or operating environments using a command line interface. </a:t>
            </a:r>
            <a:endParaRPr lang="en-US" dirty="0" smtClean="0"/>
          </a:p>
          <a:p>
            <a:pPr marL="0" indent="0">
              <a:buNone/>
            </a:pPr>
            <a:r>
              <a:rPr lang="en-US" dirty="0" smtClean="0"/>
              <a:t>It </a:t>
            </a:r>
            <a:r>
              <a:rPr lang="en-US" dirty="0"/>
              <a:t>emulates the Pico text editor, part of the Pine email client, and also provides additional </a:t>
            </a:r>
            <a:r>
              <a:rPr lang="en-US" dirty="0" smtClean="0"/>
              <a:t>functionality.</a:t>
            </a:r>
          </a:p>
          <a:p>
            <a:pPr marL="0" indent="0">
              <a:buNone/>
            </a:pPr>
            <a:r>
              <a:rPr lang="en-US" dirty="0" smtClean="0"/>
              <a:t>In </a:t>
            </a:r>
            <a:r>
              <a:rPr lang="en-US" dirty="0"/>
              <a:t>contrast to Pico, </a:t>
            </a:r>
            <a:r>
              <a:rPr lang="en-US" dirty="0" err="1"/>
              <a:t>nano</a:t>
            </a:r>
            <a:r>
              <a:rPr lang="en-US" dirty="0"/>
              <a:t> is licensed under the GNU General Public License (GPL). </a:t>
            </a:r>
            <a:endParaRPr lang="en-US" dirty="0" smtClean="0"/>
          </a:p>
          <a:p>
            <a:pPr marL="0" indent="0">
              <a:buNone/>
            </a:pPr>
            <a:r>
              <a:rPr lang="en-US" dirty="0" smtClean="0"/>
              <a:t>Released </a:t>
            </a:r>
            <a:r>
              <a:rPr lang="en-US" dirty="0"/>
              <a:t>as free software by Chris </a:t>
            </a:r>
            <a:r>
              <a:rPr lang="en-US" dirty="0" err="1"/>
              <a:t>Allegretta</a:t>
            </a:r>
            <a:r>
              <a:rPr lang="en-US" dirty="0"/>
              <a:t> in 1999, </a:t>
            </a:r>
            <a:r>
              <a:rPr lang="en-US" dirty="0" err="1"/>
              <a:t>nano</a:t>
            </a:r>
            <a:r>
              <a:rPr lang="en-US" dirty="0"/>
              <a:t> became part of the GNU Project in 2001</a:t>
            </a:r>
            <a:r>
              <a:rPr lang="en-US" dirty="0" smtClean="0"/>
              <a:t>.</a:t>
            </a:r>
          </a:p>
          <a:p>
            <a:pPr marL="0" indent="0">
              <a:buNone/>
            </a:pPr>
            <a:endParaRPr lang="en-US" dirty="0"/>
          </a:p>
          <a:p>
            <a:pPr marL="0" indent="0">
              <a:buNone/>
            </a:pPr>
            <a:r>
              <a:rPr lang="da-DK" dirty="0" smtClean="0">
                <a:hlinkClick r:id="rId3"/>
              </a:rPr>
              <a:t>www.nano-editor.org</a:t>
            </a:r>
            <a:r>
              <a:rPr lang="da-DK" dirty="0" smtClean="0"/>
              <a:t> </a:t>
            </a:r>
          </a:p>
          <a:p>
            <a:pPr marL="0" indent="0">
              <a:buNone/>
            </a:pPr>
            <a:endParaRPr lang="da-DK" dirty="0"/>
          </a:p>
          <a:p>
            <a:pPr marL="0" indent="0">
              <a:buNone/>
            </a:pPr>
            <a:endParaRPr lang="da-DK" dirty="0"/>
          </a:p>
        </p:txBody>
      </p:sp>
    </p:spTree>
    <p:extLst>
      <p:ext uri="{BB962C8B-B14F-4D97-AF65-F5344CB8AC3E}">
        <p14:creationId xmlns:p14="http://schemas.microsoft.com/office/powerpoint/2010/main" val="99222288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p:cNvSpPr>
            <a:spLocks noGrp="1"/>
          </p:cNvSpPr>
          <p:nvPr>
            <p:ph type="body" sz="quarter" idx="10"/>
          </p:nvPr>
        </p:nvSpPr>
        <p:spPr/>
        <p:txBody>
          <a:bodyPr/>
          <a:lstStyle/>
          <a:p>
            <a:r>
              <a:rPr lang="en-US" altLang="da-DK" dirty="0"/>
              <a:t>What is an Operating System?</a:t>
            </a:r>
            <a:endParaRPr lang="da-DK" dirty="0"/>
          </a:p>
        </p:txBody>
      </p:sp>
      <p:sp>
        <p:nvSpPr>
          <p:cNvPr id="54275" name="Rectangle 3"/>
          <p:cNvSpPr>
            <a:spLocks noGrp="1" noChangeArrowheads="1"/>
          </p:cNvSpPr>
          <p:nvPr>
            <p:ph sz="quarter" idx="12"/>
          </p:nvPr>
        </p:nvSpPr>
        <p:spPr>
          <a:xfrm>
            <a:off x="510347" y="2489200"/>
            <a:ext cx="8086620" cy="3401068"/>
          </a:xfrm>
        </p:spPr>
        <p:txBody>
          <a:bodyPr/>
          <a:lstStyle/>
          <a:p>
            <a:r>
              <a:rPr lang="en-US" altLang="da-DK" dirty="0"/>
              <a:t>A program that acts as an intermediary between a user of a computer and the computer hardware.</a:t>
            </a:r>
          </a:p>
          <a:p>
            <a:r>
              <a:rPr lang="en-US" altLang="da-DK" dirty="0"/>
              <a:t>Operating system goals:</a:t>
            </a:r>
          </a:p>
          <a:p>
            <a:pPr lvl="1"/>
            <a:r>
              <a:rPr lang="en-US" altLang="da-DK" dirty="0"/>
              <a:t>Execute user programs and make solving user problems easier.</a:t>
            </a:r>
          </a:p>
          <a:p>
            <a:pPr lvl="1"/>
            <a:r>
              <a:rPr lang="en-US" altLang="da-DK" dirty="0"/>
              <a:t>Make the computer system convenient to use.</a:t>
            </a:r>
          </a:p>
          <a:p>
            <a:r>
              <a:rPr lang="en-US" altLang="da-DK" dirty="0"/>
              <a:t>Use the computer hardware in an efficient manner.</a:t>
            </a:r>
          </a:p>
        </p:txBody>
      </p:sp>
    </p:spTree>
    <p:extLst>
      <p:ext uri="{BB962C8B-B14F-4D97-AF65-F5344CB8AC3E}">
        <p14:creationId xmlns:p14="http://schemas.microsoft.com/office/powerpoint/2010/main" val="12755952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p:cNvSpPr>
            <a:spLocks noGrp="1"/>
          </p:cNvSpPr>
          <p:nvPr>
            <p:ph type="body" sz="quarter" idx="10"/>
          </p:nvPr>
        </p:nvSpPr>
        <p:spPr/>
        <p:txBody>
          <a:bodyPr/>
          <a:lstStyle/>
          <a:p>
            <a:r>
              <a:rPr lang="da-DK" dirty="0"/>
              <a:t>Computer System </a:t>
            </a:r>
            <a:r>
              <a:rPr lang="da-DK" dirty="0" err="1"/>
              <a:t>Structure</a:t>
            </a:r>
            <a:endParaRPr lang="da-DK" dirty="0"/>
          </a:p>
        </p:txBody>
      </p:sp>
      <p:sp>
        <p:nvSpPr>
          <p:cNvPr id="4" name="Pladsholder til indhold 3"/>
          <p:cNvSpPr>
            <a:spLocks noGrp="1"/>
          </p:cNvSpPr>
          <p:nvPr>
            <p:ph sz="quarter" idx="12"/>
          </p:nvPr>
        </p:nvSpPr>
        <p:spPr>
          <a:xfrm>
            <a:off x="510347" y="1462497"/>
            <a:ext cx="8086620" cy="4178282"/>
          </a:xfrm>
        </p:spPr>
        <p:txBody>
          <a:bodyPr/>
          <a:lstStyle/>
          <a:p>
            <a:pPr marL="0" indent="0">
              <a:buNone/>
            </a:pPr>
            <a:r>
              <a:rPr lang="en-US" dirty="0"/>
              <a:t>Computer system can be divided into four components</a:t>
            </a:r>
          </a:p>
          <a:p>
            <a:r>
              <a:rPr lang="en-US" b="1" dirty="0"/>
              <a:t>Hardware</a:t>
            </a:r>
            <a:r>
              <a:rPr lang="en-US" dirty="0"/>
              <a:t> – provides basic computing resources</a:t>
            </a:r>
          </a:p>
          <a:p>
            <a:pPr lvl="1"/>
            <a:r>
              <a:rPr lang="en-US" dirty="0"/>
              <a:t>CPU, memory, I/O devices</a:t>
            </a:r>
          </a:p>
          <a:p>
            <a:r>
              <a:rPr lang="en-US" b="1" dirty="0"/>
              <a:t>Operating system</a:t>
            </a:r>
          </a:p>
          <a:p>
            <a:pPr lvl="1"/>
            <a:r>
              <a:rPr lang="en-US" dirty="0"/>
              <a:t>Controls and coordinates use of hardware among various applications and users</a:t>
            </a:r>
          </a:p>
          <a:p>
            <a:r>
              <a:rPr lang="en-US" b="1" dirty="0"/>
              <a:t>Application programs </a:t>
            </a:r>
            <a:r>
              <a:rPr lang="en-US" dirty="0"/>
              <a:t>– define </a:t>
            </a:r>
            <a:r>
              <a:rPr lang="en-US" dirty="0" smtClean="0"/>
              <a:t>the</a:t>
            </a:r>
            <a:br>
              <a:rPr lang="en-US" dirty="0" smtClean="0"/>
            </a:br>
            <a:r>
              <a:rPr lang="en-US" dirty="0" smtClean="0"/>
              <a:t>ways </a:t>
            </a:r>
            <a:r>
              <a:rPr lang="en-US" dirty="0"/>
              <a:t>in which the system </a:t>
            </a:r>
            <a:r>
              <a:rPr lang="en-US" dirty="0" smtClean="0"/>
              <a:t>resources</a:t>
            </a:r>
            <a:br>
              <a:rPr lang="en-US" dirty="0" smtClean="0"/>
            </a:br>
            <a:r>
              <a:rPr lang="en-US" dirty="0" smtClean="0"/>
              <a:t>are </a:t>
            </a:r>
            <a:r>
              <a:rPr lang="en-US" dirty="0"/>
              <a:t>used to solve the </a:t>
            </a:r>
            <a:r>
              <a:rPr lang="en-US" dirty="0" smtClean="0"/>
              <a:t>computing</a:t>
            </a:r>
            <a:br>
              <a:rPr lang="en-US" dirty="0" smtClean="0"/>
            </a:br>
            <a:r>
              <a:rPr lang="en-US" dirty="0" smtClean="0"/>
              <a:t>problems </a:t>
            </a:r>
            <a:r>
              <a:rPr lang="en-US" dirty="0"/>
              <a:t>of the users</a:t>
            </a:r>
          </a:p>
          <a:p>
            <a:pPr lvl="1"/>
            <a:r>
              <a:rPr lang="en-US" dirty="0"/>
              <a:t>Word processors, compilers, web browsers, </a:t>
            </a:r>
            <a:r>
              <a:rPr lang="en-US" dirty="0" smtClean="0"/>
              <a:t/>
            </a:r>
            <a:br>
              <a:rPr lang="en-US" dirty="0" smtClean="0"/>
            </a:br>
            <a:r>
              <a:rPr lang="en-US" dirty="0" smtClean="0"/>
              <a:t>database </a:t>
            </a:r>
            <a:r>
              <a:rPr lang="en-US" dirty="0"/>
              <a:t>systems, video games</a:t>
            </a:r>
          </a:p>
          <a:p>
            <a:r>
              <a:rPr lang="en-US" b="1" dirty="0"/>
              <a:t>Users</a:t>
            </a:r>
          </a:p>
          <a:p>
            <a:pPr lvl="1"/>
            <a:r>
              <a:rPr lang="en-US" dirty="0"/>
              <a:t>People, machines, other computers</a:t>
            </a:r>
          </a:p>
          <a:p>
            <a:endParaRPr lang="da-DK" dirty="0"/>
          </a:p>
        </p:txBody>
      </p:sp>
      <p:pic>
        <p:nvPicPr>
          <p:cNvPr id="5" name="Billede 4"/>
          <p:cNvPicPr>
            <a:picLocks noChangeAspect="1"/>
          </p:cNvPicPr>
          <p:nvPr/>
        </p:nvPicPr>
        <p:blipFill>
          <a:blip r:embed="rId2"/>
          <a:stretch>
            <a:fillRect/>
          </a:stretch>
        </p:blipFill>
        <p:spPr>
          <a:xfrm>
            <a:off x="5702938" y="3296268"/>
            <a:ext cx="3343275" cy="3448050"/>
          </a:xfrm>
          <a:prstGeom prst="rect">
            <a:avLst/>
          </a:prstGeom>
        </p:spPr>
      </p:pic>
    </p:spTree>
    <p:extLst>
      <p:ext uri="{BB962C8B-B14F-4D97-AF65-F5344CB8AC3E}">
        <p14:creationId xmlns:p14="http://schemas.microsoft.com/office/powerpoint/2010/main" val="46404688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p:cNvSpPr>
            <a:spLocks noGrp="1"/>
          </p:cNvSpPr>
          <p:nvPr>
            <p:ph type="body" sz="quarter" idx="10"/>
          </p:nvPr>
        </p:nvSpPr>
        <p:spPr/>
        <p:txBody>
          <a:bodyPr/>
          <a:lstStyle/>
          <a:p>
            <a:r>
              <a:rPr lang="da-DK" dirty="0" smtClean="0"/>
              <a:t>OS Desktop – Market </a:t>
            </a:r>
            <a:r>
              <a:rPr lang="da-DK" dirty="0" err="1" smtClean="0"/>
              <a:t>Share</a:t>
            </a:r>
            <a:endParaRPr lang="da-DK" dirty="0"/>
          </a:p>
        </p:txBody>
      </p:sp>
      <p:sp>
        <p:nvSpPr>
          <p:cNvPr id="5" name="Tekstfelt 4"/>
          <p:cNvSpPr txBox="1"/>
          <p:nvPr/>
        </p:nvSpPr>
        <p:spPr>
          <a:xfrm>
            <a:off x="5362112" y="6488668"/>
            <a:ext cx="3855799" cy="369332"/>
          </a:xfrm>
          <a:prstGeom prst="rect">
            <a:avLst/>
          </a:prstGeom>
          <a:noFill/>
        </p:spPr>
        <p:txBody>
          <a:bodyPr wrap="none" rtlCol="0">
            <a:spAutoFit/>
          </a:bodyPr>
          <a:lstStyle/>
          <a:p>
            <a:r>
              <a:rPr lang="da-DK" dirty="0" smtClean="0"/>
              <a:t>Kilde: </a:t>
            </a:r>
            <a:r>
              <a:rPr lang="da-DK" dirty="0" smtClean="0">
                <a:hlinkClick r:id="rId2"/>
              </a:rPr>
              <a:t>http://marketshare.hitslink.com</a:t>
            </a:r>
            <a:r>
              <a:rPr lang="da-DK" dirty="0" smtClean="0"/>
              <a:t> </a:t>
            </a:r>
            <a:endParaRPr lang="da-DK" dirty="0"/>
          </a:p>
        </p:txBody>
      </p:sp>
      <p:graphicFrame>
        <p:nvGraphicFramePr>
          <p:cNvPr id="7" name="Diagram 6"/>
          <p:cNvGraphicFramePr>
            <a:graphicFrameLocks/>
          </p:cNvGraphicFramePr>
          <p:nvPr>
            <p:extLst>
              <p:ext uri="{D42A27DB-BD31-4B8C-83A1-F6EECF244321}">
                <p14:modId xmlns:p14="http://schemas.microsoft.com/office/powerpoint/2010/main" val="1446789998"/>
              </p:ext>
            </p:extLst>
          </p:nvPr>
        </p:nvGraphicFramePr>
        <p:xfrm>
          <a:off x="257267" y="2326687"/>
          <a:ext cx="4572000" cy="2743200"/>
        </p:xfrm>
        <a:graphic>
          <a:graphicData uri="http://schemas.openxmlformats.org/drawingml/2006/chart">
            <c:chart xmlns:c="http://schemas.openxmlformats.org/drawingml/2006/chart" xmlns:r="http://schemas.openxmlformats.org/officeDocument/2006/relationships" r:id="rId3"/>
          </a:graphicData>
        </a:graphic>
      </p:graphicFrame>
      <p:pic>
        <p:nvPicPr>
          <p:cNvPr id="3" name="Picture 2"/>
          <p:cNvPicPr>
            <a:picLocks noChangeAspect="1"/>
          </p:cNvPicPr>
          <p:nvPr/>
        </p:nvPicPr>
        <p:blipFill>
          <a:blip r:embed="rId4"/>
          <a:stretch>
            <a:fillRect/>
          </a:stretch>
        </p:blipFill>
        <p:spPr>
          <a:xfrm>
            <a:off x="257267" y="3441504"/>
            <a:ext cx="3285546" cy="2830484"/>
          </a:xfrm>
          <a:prstGeom prst="rect">
            <a:avLst/>
          </a:prstGeom>
        </p:spPr>
      </p:pic>
      <p:pic>
        <p:nvPicPr>
          <p:cNvPr id="6" name="Picture 5"/>
          <p:cNvPicPr>
            <a:picLocks noChangeAspect="1"/>
          </p:cNvPicPr>
          <p:nvPr/>
        </p:nvPicPr>
        <p:blipFill>
          <a:blip r:embed="rId5"/>
          <a:stretch>
            <a:fillRect/>
          </a:stretch>
        </p:blipFill>
        <p:spPr>
          <a:xfrm>
            <a:off x="3128608" y="1377950"/>
            <a:ext cx="5227992" cy="2833291"/>
          </a:xfrm>
          <a:prstGeom prst="rect">
            <a:avLst/>
          </a:prstGeom>
        </p:spPr>
      </p:pic>
    </p:spTree>
    <p:extLst>
      <p:ext uri="{BB962C8B-B14F-4D97-AF65-F5344CB8AC3E}">
        <p14:creationId xmlns:p14="http://schemas.microsoft.com/office/powerpoint/2010/main" val="329043961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050" name="Picture 2" descr="http://2012books.lardbucket.org/books/getting-the-most-out-of-information-systems-v1.4/section_13/1871501955ce0eea11606ac6d0de3399.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8473"/>
          <a:stretch/>
        </p:blipFill>
        <p:spPr bwMode="auto">
          <a:xfrm>
            <a:off x="1044736" y="253835"/>
            <a:ext cx="6157649" cy="64545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020504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Pladsholder til tekst 6"/>
          <p:cNvSpPr>
            <a:spLocks noGrp="1"/>
          </p:cNvSpPr>
          <p:nvPr>
            <p:ph type="body" sz="quarter" idx="10"/>
          </p:nvPr>
        </p:nvSpPr>
        <p:spPr/>
        <p:txBody>
          <a:bodyPr/>
          <a:lstStyle/>
          <a:p>
            <a:r>
              <a:rPr lang="da-DK" dirty="0"/>
              <a:t>Types of operating systems</a:t>
            </a:r>
          </a:p>
        </p:txBody>
      </p:sp>
      <p:sp>
        <p:nvSpPr>
          <p:cNvPr id="8" name="Pladsholder til indhold 7"/>
          <p:cNvSpPr>
            <a:spLocks noGrp="1"/>
          </p:cNvSpPr>
          <p:nvPr>
            <p:ph sz="quarter" idx="12"/>
          </p:nvPr>
        </p:nvSpPr>
        <p:spPr>
          <a:xfrm>
            <a:off x="510347" y="1748740"/>
            <a:ext cx="8086620" cy="4557057"/>
          </a:xfrm>
        </p:spPr>
        <p:txBody>
          <a:bodyPr>
            <a:normAutofit fontScale="85000" lnSpcReduction="20000"/>
          </a:bodyPr>
          <a:lstStyle/>
          <a:p>
            <a:pPr marL="0" indent="0">
              <a:buNone/>
            </a:pPr>
            <a:r>
              <a:rPr lang="en-US" dirty="0"/>
              <a:t>As computers have progressed and developed, so have the operating systems. </a:t>
            </a:r>
            <a:endParaRPr lang="en-US" dirty="0" smtClean="0"/>
          </a:p>
          <a:p>
            <a:pPr marL="0" indent="0">
              <a:buNone/>
            </a:pPr>
            <a:endParaRPr lang="en-US" dirty="0"/>
          </a:p>
          <a:p>
            <a:pPr marL="0" indent="0">
              <a:buNone/>
            </a:pPr>
            <a:r>
              <a:rPr lang="en-US" b="1" dirty="0"/>
              <a:t>GUI</a:t>
            </a:r>
            <a:r>
              <a:rPr lang="en-US" dirty="0"/>
              <a:t> - Short for Graphical User Interface, a GUI operating system contains graphics and icons and is commonly navigated by using a computer mouse. </a:t>
            </a:r>
            <a:endParaRPr lang="en-US" dirty="0" smtClean="0"/>
          </a:p>
          <a:p>
            <a:pPr lvl="1"/>
            <a:r>
              <a:rPr lang="en-US" dirty="0" smtClean="0"/>
              <a:t>Windows – OSX – Linux Ubuntu</a:t>
            </a:r>
          </a:p>
          <a:p>
            <a:pPr lvl="1"/>
            <a:endParaRPr lang="en-US" dirty="0" smtClean="0"/>
          </a:p>
          <a:p>
            <a:pPr marL="0" indent="0">
              <a:buNone/>
            </a:pPr>
            <a:r>
              <a:rPr lang="en-US" b="1" dirty="0"/>
              <a:t>Multi-user</a:t>
            </a:r>
            <a:r>
              <a:rPr lang="en-US" dirty="0"/>
              <a:t> - A multi-user operating system allows for multiple users to use the same computer at the same time and different times</a:t>
            </a:r>
            <a:r>
              <a:rPr lang="en-US" dirty="0" smtClean="0"/>
              <a:t>.</a:t>
            </a:r>
          </a:p>
          <a:p>
            <a:pPr lvl="1"/>
            <a:r>
              <a:rPr lang="en-US" dirty="0" smtClean="0"/>
              <a:t>Linux – Unix – Windows Server</a:t>
            </a:r>
          </a:p>
          <a:p>
            <a:pPr lvl="1"/>
            <a:endParaRPr lang="en-US" dirty="0" smtClean="0"/>
          </a:p>
          <a:p>
            <a:pPr marL="0" indent="0">
              <a:buNone/>
            </a:pPr>
            <a:r>
              <a:rPr lang="en-US" b="1" dirty="0"/>
              <a:t>Multiprocessing - </a:t>
            </a:r>
            <a:r>
              <a:rPr lang="en-US" dirty="0"/>
              <a:t>An operating system capable of supporting and utilizing more than one computer </a:t>
            </a:r>
            <a:r>
              <a:rPr lang="en-US" dirty="0" smtClean="0"/>
              <a:t>processor</a:t>
            </a:r>
          </a:p>
          <a:p>
            <a:pPr lvl="1"/>
            <a:r>
              <a:rPr lang="en-US" dirty="0"/>
              <a:t>Linux – </a:t>
            </a:r>
            <a:r>
              <a:rPr lang="en-US" dirty="0" smtClean="0"/>
              <a:t>Unix – Windows 8 – 10</a:t>
            </a:r>
          </a:p>
          <a:p>
            <a:pPr lvl="1"/>
            <a:endParaRPr lang="en-US" dirty="0"/>
          </a:p>
          <a:p>
            <a:pPr marL="0" indent="0">
              <a:buNone/>
            </a:pPr>
            <a:r>
              <a:rPr lang="en-US" b="1" dirty="0"/>
              <a:t>Multithreading - </a:t>
            </a:r>
            <a:r>
              <a:rPr lang="en-US" dirty="0"/>
              <a:t>Operating systems that allow different parts of a software program to run concurrently</a:t>
            </a:r>
            <a:r>
              <a:rPr lang="en-US" dirty="0" smtClean="0"/>
              <a:t>.</a:t>
            </a:r>
          </a:p>
          <a:p>
            <a:pPr lvl="1"/>
            <a:r>
              <a:rPr lang="en-US" dirty="0"/>
              <a:t>Linux – Unix – </a:t>
            </a:r>
            <a:r>
              <a:rPr lang="en-US" dirty="0" smtClean="0"/>
              <a:t>Windows XP</a:t>
            </a:r>
          </a:p>
          <a:p>
            <a:pPr marL="342962" lvl="1" indent="0">
              <a:buNone/>
            </a:pPr>
            <a:endParaRPr lang="da-DK" dirty="0" smtClean="0"/>
          </a:p>
          <a:p>
            <a:pPr marL="0" indent="0">
              <a:buNone/>
            </a:pPr>
            <a:r>
              <a:rPr lang="da-DK" sz="1800" b="1" dirty="0"/>
              <a:t>Embedded</a:t>
            </a:r>
            <a:r>
              <a:rPr lang="da-DK" dirty="0" smtClean="0"/>
              <a:t> - </a:t>
            </a:r>
            <a:r>
              <a:rPr lang="en-US" dirty="0"/>
              <a:t>O</a:t>
            </a:r>
            <a:r>
              <a:rPr lang="en-US" dirty="0" smtClean="0"/>
              <a:t>perating </a:t>
            </a:r>
            <a:r>
              <a:rPr lang="en-US" dirty="0"/>
              <a:t>systems </a:t>
            </a:r>
            <a:r>
              <a:rPr lang="en-US" dirty="0" smtClean="0"/>
              <a:t>designed </a:t>
            </a:r>
            <a:r>
              <a:rPr lang="en-US" dirty="0"/>
              <a:t>to be compact, efficient at resource usage, and reliable, forsaking many functions that non-embedded computer operating systems </a:t>
            </a:r>
            <a:r>
              <a:rPr lang="en-US" dirty="0" smtClean="0"/>
              <a:t>provide.</a:t>
            </a:r>
          </a:p>
          <a:p>
            <a:pPr lvl="1"/>
            <a:r>
              <a:rPr lang="en-US" dirty="0" smtClean="0"/>
              <a:t>Linux embedded version - </a:t>
            </a:r>
            <a:r>
              <a:rPr lang="en-US" dirty="0" err="1" smtClean="0"/>
              <a:t>OpenWrt</a:t>
            </a:r>
            <a:endParaRPr lang="da-DK" dirty="0" smtClean="0"/>
          </a:p>
        </p:txBody>
      </p:sp>
    </p:spTree>
    <p:extLst>
      <p:ext uri="{BB962C8B-B14F-4D97-AF65-F5344CB8AC3E}">
        <p14:creationId xmlns:p14="http://schemas.microsoft.com/office/powerpoint/2010/main" val="349539644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p:cNvSpPr>
            <a:spLocks noGrp="1"/>
          </p:cNvSpPr>
          <p:nvPr>
            <p:ph type="body" sz="quarter" idx="10"/>
          </p:nvPr>
        </p:nvSpPr>
        <p:spPr/>
        <p:txBody>
          <a:bodyPr/>
          <a:lstStyle/>
          <a:p>
            <a:r>
              <a:rPr lang="da-DK" dirty="0"/>
              <a:t>Memory Management</a:t>
            </a:r>
          </a:p>
        </p:txBody>
      </p:sp>
      <p:sp>
        <p:nvSpPr>
          <p:cNvPr id="3" name="Pladsholder til indhold 2"/>
          <p:cNvSpPr>
            <a:spLocks noGrp="1"/>
          </p:cNvSpPr>
          <p:nvPr>
            <p:ph sz="quarter" idx="12"/>
          </p:nvPr>
        </p:nvSpPr>
        <p:spPr>
          <a:xfrm>
            <a:off x="510347" y="2116875"/>
            <a:ext cx="8086620" cy="4669873"/>
          </a:xfrm>
        </p:spPr>
        <p:txBody>
          <a:bodyPr>
            <a:normAutofit/>
          </a:bodyPr>
          <a:lstStyle/>
          <a:p>
            <a:pPr marL="0" indent="0">
              <a:lnSpc>
                <a:spcPct val="110000"/>
              </a:lnSpc>
              <a:spcBef>
                <a:spcPts val="0"/>
              </a:spcBef>
              <a:spcAft>
                <a:spcPts val="1200"/>
              </a:spcAft>
              <a:buNone/>
            </a:pPr>
            <a:r>
              <a:rPr lang="en-US" dirty="0"/>
              <a:t>Memory management refers to management of Primary Memory or Main Memory. Main memory is a large array of words or bytes where each word or byte has its own address</a:t>
            </a:r>
            <a:r>
              <a:rPr lang="en-US" dirty="0" smtClean="0"/>
              <a:t>.</a:t>
            </a:r>
            <a:endParaRPr lang="en-US" dirty="0"/>
          </a:p>
          <a:p>
            <a:pPr marL="0" indent="0">
              <a:lnSpc>
                <a:spcPct val="110000"/>
              </a:lnSpc>
              <a:spcBef>
                <a:spcPts val="0"/>
              </a:spcBef>
              <a:spcAft>
                <a:spcPts val="1200"/>
              </a:spcAft>
              <a:buNone/>
            </a:pPr>
            <a:r>
              <a:rPr lang="en-US" dirty="0"/>
              <a:t>Main memory provides a fast storage that can be access directly by the CPU. So for a program to be executed, it must in the main memory. Operating System does the following activities for memory management</a:t>
            </a:r>
            <a:r>
              <a:rPr lang="en-US" dirty="0" smtClean="0"/>
              <a:t>.</a:t>
            </a:r>
            <a:endParaRPr lang="en-US" dirty="0"/>
          </a:p>
          <a:p>
            <a:pPr lvl="1">
              <a:lnSpc>
                <a:spcPct val="110000"/>
              </a:lnSpc>
              <a:spcBef>
                <a:spcPts val="0"/>
              </a:spcBef>
            </a:pPr>
            <a:r>
              <a:rPr lang="en-US" dirty="0"/>
              <a:t>Keeps tracks of primary memory i.e. what part of it are in use by whom, what part are not in use</a:t>
            </a:r>
            <a:r>
              <a:rPr lang="en-US" dirty="0" smtClean="0"/>
              <a:t>.</a:t>
            </a:r>
            <a:endParaRPr lang="en-US" dirty="0"/>
          </a:p>
          <a:p>
            <a:pPr lvl="1">
              <a:lnSpc>
                <a:spcPct val="110000"/>
              </a:lnSpc>
              <a:spcBef>
                <a:spcPts val="0"/>
              </a:spcBef>
            </a:pPr>
            <a:r>
              <a:rPr lang="en-US" dirty="0"/>
              <a:t>In multiprogramming, OS decides which process will get memory when and how much</a:t>
            </a:r>
            <a:r>
              <a:rPr lang="en-US" dirty="0" smtClean="0"/>
              <a:t>.</a:t>
            </a:r>
            <a:endParaRPr lang="en-US" dirty="0"/>
          </a:p>
          <a:p>
            <a:pPr lvl="1">
              <a:lnSpc>
                <a:spcPct val="110000"/>
              </a:lnSpc>
              <a:spcBef>
                <a:spcPts val="0"/>
              </a:spcBef>
            </a:pPr>
            <a:r>
              <a:rPr lang="en-US" dirty="0"/>
              <a:t>Allocates the memory when the process requests it to do so</a:t>
            </a:r>
            <a:r>
              <a:rPr lang="en-US" dirty="0" smtClean="0"/>
              <a:t>.</a:t>
            </a:r>
            <a:endParaRPr lang="en-US" dirty="0"/>
          </a:p>
          <a:p>
            <a:pPr lvl="1">
              <a:lnSpc>
                <a:spcPct val="110000"/>
              </a:lnSpc>
              <a:spcBef>
                <a:spcPts val="0"/>
              </a:spcBef>
            </a:pPr>
            <a:r>
              <a:rPr lang="en-US" dirty="0"/>
              <a:t>De-allocates the memory when the process no longer needs it or has been terminated.</a:t>
            </a:r>
            <a:endParaRPr lang="da-DK" dirty="0"/>
          </a:p>
        </p:txBody>
      </p:sp>
    </p:spTree>
    <p:extLst>
      <p:ext uri="{BB962C8B-B14F-4D97-AF65-F5344CB8AC3E}">
        <p14:creationId xmlns:p14="http://schemas.microsoft.com/office/powerpoint/2010/main" val="4137899055"/>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ISPRING_UUID" val="{68CDC9C2-7C49-4929-9FE0-55E9A7BE7F3F}"/>
  <p:tag name="ISPRING_RESOURCE_FOLDER" val="C:\Users\Tue\Dropbox\CPHbusiness\Datamatiker\Operativsystemer\Linux Ubuntu\Dag_1\"/>
  <p:tag name="ISPRING_PRESENTATION_PATH" val="C:\Users\Tue\Dropbox\CPHbusiness\Datamatiker\Operativsystemer\Linux Ubuntu\Dag_1.pptx"/>
  <p:tag name="ISPRING_PROJECT_FOLDER_UPDATED" val="1"/>
  <p:tag name="ISPRING_RESOURCE_PATHS_HASH_PRESENTER" val="ce59c7c258d05255d5dab10e1fc2aee38db9b6"/>
</p:tagLst>
</file>

<file path=ppt/theme/theme1.xml><?xml version="1.0" encoding="utf-8"?>
<a:theme xmlns:a="http://schemas.openxmlformats.org/drawingml/2006/main" name="cph">
  <a:themeElements>
    <a:clrScheme name="Kontor">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Kont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ont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cph_Business" id="{B182D0E0-5F0C-4327-BFCF-618CE1F06C1D}" vid="{E32B3180-6017-4E03-ABB2-44B3014A0013}"/>
    </a:ext>
  </a:extLst>
</a:theme>
</file>

<file path=ppt/theme/theme2.xml><?xml version="1.0" encoding="utf-8"?>
<a:theme xmlns:a="http://schemas.openxmlformats.org/drawingml/2006/main" name="Office-tema">
  <a:themeElements>
    <a:clrScheme name="Kontor">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Kontor">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ont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5186</TotalTime>
  <Words>2361</Words>
  <Application>Microsoft Macintosh PowerPoint</Application>
  <PresentationFormat>On-screen Show (4:3)</PresentationFormat>
  <Paragraphs>337</Paragraphs>
  <Slides>36</Slides>
  <Notes>0</Notes>
  <HiddenSlides>1</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36</vt:i4>
      </vt:variant>
    </vt:vector>
  </HeadingPairs>
  <TitlesOfParts>
    <vt:vector size="42" baseType="lpstr">
      <vt:lpstr>Calibri</vt:lpstr>
      <vt:lpstr>Helvetica</vt:lpstr>
      <vt:lpstr>Verdana</vt:lpstr>
      <vt:lpstr>Wingdings</vt:lpstr>
      <vt:lpstr>Arial</vt:lpstr>
      <vt:lpstr>cph</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PowerPoint-præsentation</dc:title>
  <dc:creator>Tue Hellstern (TUHE - Pers. - TR - KN)</dc:creator>
  <cp:lastModifiedBy>Kasper Oesterbye</cp:lastModifiedBy>
  <cp:revision>127</cp:revision>
  <cp:lastPrinted>2016-09-07T13:19:13Z</cp:lastPrinted>
  <dcterms:created xsi:type="dcterms:W3CDTF">2015-11-25T12:39:40Z</dcterms:created>
  <dcterms:modified xsi:type="dcterms:W3CDTF">2016-09-13T13:34:58Z</dcterms:modified>
</cp:coreProperties>
</file>